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4"/>
    <p:sldMasterId id="2147483702" r:id="rId5"/>
  </p:sldMasterIdLst>
  <p:notesMasterIdLst>
    <p:notesMasterId r:id="rId56"/>
  </p:notesMasterIdLst>
  <p:handoutMasterIdLst>
    <p:handoutMasterId r:id="rId57"/>
  </p:handoutMasterIdLst>
  <p:sldIdLst>
    <p:sldId id="256" r:id="rId6"/>
    <p:sldId id="706" r:id="rId7"/>
    <p:sldId id="692" r:id="rId8"/>
    <p:sldId id="689" r:id="rId9"/>
    <p:sldId id="690" r:id="rId10"/>
    <p:sldId id="691" r:id="rId11"/>
    <p:sldId id="693" r:id="rId12"/>
    <p:sldId id="699" r:id="rId13"/>
    <p:sldId id="698" r:id="rId14"/>
    <p:sldId id="700" r:id="rId15"/>
    <p:sldId id="701" r:id="rId16"/>
    <p:sldId id="702" r:id="rId17"/>
    <p:sldId id="704" r:id="rId18"/>
    <p:sldId id="707" r:id="rId19"/>
    <p:sldId id="708" r:id="rId20"/>
    <p:sldId id="705" r:id="rId21"/>
    <p:sldId id="709" r:id="rId22"/>
    <p:sldId id="710" r:id="rId23"/>
    <p:sldId id="664" r:id="rId24"/>
    <p:sldId id="665" r:id="rId25"/>
    <p:sldId id="666" r:id="rId26"/>
    <p:sldId id="667" r:id="rId27"/>
    <p:sldId id="675" r:id="rId28"/>
    <p:sldId id="676" r:id="rId29"/>
    <p:sldId id="668" r:id="rId30"/>
    <p:sldId id="669" r:id="rId31"/>
    <p:sldId id="670" r:id="rId32"/>
    <p:sldId id="671" r:id="rId33"/>
    <p:sldId id="673" r:id="rId34"/>
    <p:sldId id="674" r:id="rId35"/>
    <p:sldId id="657" r:id="rId36"/>
    <p:sldId id="660" r:id="rId37"/>
    <p:sldId id="662" r:id="rId38"/>
    <p:sldId id="658" r:id="rId39"/>
    <p:sldId id="663" r:id="rId40"/>
    <p:sldId id="659" r:id="rId41"/>
    <p:sldId id="661" r:id="rId42"/>
    <p:sldId id="719" r:id="rId43"/>
    <p:sldId id="720" r:id="rId44"/>
    <p:sldId id="721" r:id="rId45"/>
    <p:sldId id="722" r:id="rId46"/>
    <p:sldId id="703" r:id="rId47"/>
    <p:sldId id="711" r:id="rId48"/>
    <p:sldId id="712" r:id="rId49"/>
    <p:sldId id="713" r:id="rId50"/>
    <p:sldId id="714" r:id="rId51"/>
    <p:sldId id="715" r:id="rId52"/>
    <p:sldId id="718" r:id="rId53"/>
    <p:sldId id="723" r:id="rId54"/>
    <p:sldId id="696" r:id="rId5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F19B20F-8921-4AA8-86BB-4DFA64E70FB6}">
          <p14:sldIdLst>
            <p14:sldId id="256"/>
            <p14:sldId id="706"/>
            <p14:sldId id="692"/>
            <p14:sldId id="689"/>
            <p14:sldId id="690"/>
            <p14:sldId id="691"/>
            <p14:sldId id="693"/>
            <p14:sldId id="699"/>
            <p14:sldId id="698"/>
            <p14:sldId id="700"/>
            <p14:sldId id="701"/>
            <p14:sldId id="702"/>
            <p14:sldId id="704"/>
            <p14:sldId id="707"/>
            <p14:sldId id="708"/>
            <p14:sldId id="705"/>
            <p14:sldId id="709"/>
            <p14:sldId id="710"/>
            <p14:sldId id="664"/>
            <p14:sldId id="665"/>
            <p14:sldId id="666"/>
            <p14:sldId id="667"/>
            <p14:sldId id="675"/>
            <p14:sldId id="676"/>
            <p14:sldId id="668"/>
            <p14:sldId id="669"/>
            <p14:sldId id="670"/>
            <p14:sldId id="671"/>
            <p14:sldId id="673"/>
            <p14:sldId id="674"/>
            <p14:sldId id="657"/>
            <p14:sldId id="660"/>
            <p14:sldId id="662"/>
            <p14:sldId id="658"/>
            <p14:sldId id="663"/>
            <p14:sldId id="659"/>
            <p14:sldId id="661"/>
            <p14:sldId id="719"/>
            <p14:sldId id="720"/>
            <p14:sldId id="721"/>
            <p14:sldId id="722"/>
            <p14:sldId id="703"/>
            <p14:sldId id="711"/>
            <p14:sldId id="712"/>
            <p14:sldId id="713"/>
            <p14:sldId id="714"/>
            <p14:sldId id="715"/>
            <p14:sldId id="718"/>
            <p14:sldId id="723"/>
            <p14:sldId id="696"/>
          </p14:sldIdLst>
        </p14:section>
      </p14:sectionLst>
    </p:ex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eter Green" initials="PG" lastIdx="7" clrIdx="0">
    <p:extLst>
      <p:ext uri="{19B8F6BF-5375-455C-9EA6-DF929625EA0E}">
        <p15:presenceInfo xmlns:p15="http://schemas.microsoft.com/office/powerpoint/2012/main" xmlns="" userId="84a8dbd73bad176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F9"/>
    <a:srgbClr val="003300"/>
    <a:srgbClr val="A07111"/>
    <a:srgbClr val="B18A38"/>
    <a:srgbClr val="1F2B7D"/>
    <a:srgbClr val="002060"/>
    <a:srgbClr val="191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250" autoAdjust="0"/>
  </p:normalViewPr>
  <p:slideViewPr>
    <p:cSldViewPr snapToGrid="0">
      <p:cViewPr varScale="1">
        <p:scale>
          <a:sx n="75" d="100"/>
          <a:sy n="75" d="100"/>
        </p:scale>
        <p:origin x="-222" y="-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5" d="100"/>
          <a:sy n="55" d="100"/>
        </p:scale>
        <p:origin x="2604" y="2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commentAuthors" Target="commentAuthors.xml"/><Relationship Id="rId5" Type="http://schemas.openxmlformats.org/officeDocument/2006/relationships/slideMaster" Target="slideMasters/slideMaster2.xml"/><Relationship Id="rId61" Type="http://schemas.openxmlformats.org/officeDocument/2006/relationships/theme" Target="theme/theme1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presProps" Target="presProps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handoutMaster" Target="handoutMasters/handoutMaster1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AFB33F-63CF-4B72-90C0-4D55C6729EDA}" type="datetimeFigureOut">
              <a:rPr lang="en-GB" smtClean="0"/>
              <a:t>31/03/2021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0DFF81-C815-4067-A30E-55F30CAE72F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064491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FEB5CD-065B-4433-9B81-D7D3B9DAA944}" type="datetimeFigureOut">
              <a:rPr lang="en-GB" smtClean="0"/>
              <a:t>31/03/2021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C14DAE-89E5-438C-B298-CCD8B2A436B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4602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405BC-3678-4E71-BE7E-CBB904C57919}" type="datetime1">
              <a:rPr lang="en-GB" smtClean="0"/>
              <a:t>31/03/2021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GREEN, DIEGO ECHEVERRIA and SARINI JAYASINGHE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8775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61D51-4869-4F02-8CA2-B2CB1852F280}" type="datetime1">
              <a:rPr lang="en-GB" smtClean="0"/>
              <a:t>31/03/2021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GREEN, DIEGO ECHEVERRIA and SARINI JAYASINGHE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74463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88EED-2596-4817-B3A5-7D72FF7F4AC7}" type="datetime1">
              <a:rPr lang="en-GB" smtClean="0"/>
              <a:t>31/03/2021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GREEN, DIEGO ECHEVERRIA and SARINI JAYASINGHE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44505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405BC-3678-4E71-BE7E-CBB904C57919}" type="datetime1">
              <a:rPr lang="en-GB" smtClean="0"/>
              <a:t>31/03/2021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GREEN, DIEGO ECHEVERRIA and SARINI JAYASINGHE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24876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7B136C-EB7E-42E0-BBBA-5032E7750C2E}" type="datetime1">
              <a:rPr lang="en-GB" smtClean="0"/>
              <a:t>31/03/2021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GREEN, DIEGO ECHEVERRIA and SARINI JAYASINGHE 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‹#›</a:t>
            </a:fld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6278883"/>
            <a:ext cx="1742951" cy="442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0570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0AA22-9BF3-43D9-AEFF-2005AA2A7E40}" type="datetime1">
              <a:rPr lang="en-GB" smtClean="0"/>
              <a:t>31/03/2021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GREEN, DIEGO ECHEVERRIA and SARINI JAYASINGHE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134586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73597-CDB1-4B3A-A5C9-D80A7D132F89}" type="datetime1">
              <a:rPr lang="en-GB" smtClean="0"/>
              <a:t>31/03/2021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GREEN, DIEGO ECHEVERRIA and SARINI JAYASINGHE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320049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4985D-36A0-4389-B5C9-24A0BB59A2C0}" type="datetime1">
              <a:rPr lang="en-GB" smtClean="0"/>
              <a:t>31/03/2021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GREEN, DIEGO ECHEVERRIA and SARINI JAYASINGHE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974148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34D389-030C-4EF5-85F8-68B3C1072924}" type="datetime1">
              <a:rPr lang="en-GB" smtClean="0"/>
              <a:t>31/03/2021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GREEN, DIEGO ECHEVERRIA and SARINI JAYASINGHE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002600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AE3C8F-00EB-4A12-B3B1-B06A74E85F25}" type="datetime1">
              <a:rPr lang="en-GB" smtClean="0"/>
              <a:t>31/03/2021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GREEN, DIEGO ECHEVERRIA and SARINI JAYASINGHE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196816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B9A6F-73EC-4887-8EA8-E6788CAB1DF4}" type="datetime1">
              <a:rPr lang="en-GB" smtClean="0"/>
              <a:t>31/03/2021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GREEN, DIEGO ECHEVERRIA and SARINI JAYASINGHE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44050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7B136C-EB7E-42E0-BBBA-5032E7750C2E}" type="datetime1">
              <a:rPr lang="en-GB" smtClean="0"/>
              <a:t>31/03/2021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GREEN, DIEGO ECHEVERRIA and SARINI JAYASINGHE 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‹#›</a:t>
            </a:fld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6278883"/>
            <a:ext cx="1742951" cy="442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91363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6E600-F7BB-467C-A83B-C76B86988EFA}" type="datetime1">
              <a:rPr lang="en-GB" smtClean="0"/>
              <a:t>31/03/2021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GREEN, DIEGO ECHEVERRIA and SARINI JAYASINGHE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159023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61D51-4869-4F02-8CA2-B2CB1852F280}" type="datetime1">
              <a:rPr lang="en-GB" smtClean="0"/>
              <a:t>31/03/2021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GREEN, DIEGO ECHEVERRIA and SARINI JAYASINGHE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493833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88EED-2596-4817-B3A5-7D72FF7F4AC7}" type="datetime1">
              <a:rPr lang="en-GB" smtClean="0"/>
              <a:t>31/03/2021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GREEN, DIEGO ECHEVERRIA and SARINI JAYASINGHE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2560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0AA22-9BF3-43D9-AEFF-2005AA2A7E40}" type="datetime1">
              <a:rPr lang="en-GB" smtClean="0"/>
              <a:t>31/03/2021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GREEN, DIEGO ECHEVERRIA and SARINI JAYASINGHE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07889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73597-CDB1-4B3A-A5C9-D80A7D132F89}" type="datetime1">
              <a:rPr lang="en-GB" smtClean="0"/>
              <a:t>31/03/2021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GREEN, DIEGO ECHEVERRIA and SARINI JAYASINGHE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93047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4985D-36A0-4389-B5C9-24A0BB59A2C0}" type="datetime1">
              <a:rPr lang="en-GB" smtClean="0"/>
              <a:t>31/03/2021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GREEN, DIEGO ECHEVERRIA and SARINI JAYASINGHE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58683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34D389-030C-4EF5-85F8-68B3C1072924}" type="datetime1">
              <a:rPr lang="en-GB" smtClean="0"/>
              <a:t>31/03/2021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GREEN, DIEGO ECHEVERRIA and SARINI JAYASINGHE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42464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AE3C8F-00EB-4A12-B3B1-B06A74E85F25}" type="datetime1">
              <a:rPr lang="en-GB" smtClean="0"/>
              <a:t>31/03/2021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GREEN, DIEGO ECHEVERRIA and SARINI JAYASINGHE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79041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B9A6F-73EC-4887-8EA8-E6788CAB1DF4}" type="datetime1">
              <a:rPr lang="en-GB" smtClean="0"/>
              <a:t>31/03/2021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GREEN, DIEGO ECHEVERRIA and SARINI JAYASINGHE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11288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6E600-F7BB-467C-A83B-C76B86988EFA}" type="datetime1">
              <a:rPr lang="en-GB" smtClean="0"/>
              <a:t>31/03/2021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GREEN, DIEGO ECHEVERRIA and SARINI JAYASINGHE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5803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83243A-EDD3-4561-B5FA-AA3A5A944F36}" type="datetime1">
              <a:rPr lang="en-GB" smtClean="0"/>
              <a:t>31/03/2021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/>
              <a:t>PETER L. GREEN, DIEGO ECHEVERRIA and SARINI JAYASINGHE 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128F8F-2851-4536-A9C7-72A8F35850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25499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83243A-EDD3-4561-B5FA-AA3A5A944F36}" type="datetime1">
              <a:rPr lang="en-GB" smtClean="0"/>
              <a:t>31/03/2021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/>
              <a:t>PETER L. GREEN, DIEGO ECHEVERRIA and SARINI JAYASINGHE 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128F8F-2851-4536-A9C7-72A8F35850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5795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0.png"/><Relationship Id="rId7" Type="http://schemas.openxmlformats.org/officeDocument/2006/relationships/image" Target="../media/image65.png"/><Relationship Id="rId2" Type="http://schemas.openxmlformats.org/officeDocument/2006/relationships/image" Target="../media/image6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0.png"/><Relationship Id="rId5" Type="http://schemas.openxmlformats.org/officeDocument/2006/relationships/image" Target="../media/image630.png"/><Relationship Id="rId4" Type="http://schemas.openxmlformats.org/officeDocument/2006/relationships/image" Target="../media/image62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0.png"/><Relationship Id="rId7" Type="http://schemas.openxmlformats.org/officeDocument/2006/relationships/image" Target="../media/image65.png"/><Relationship Id="rId2" Type="http://schemas.openxmlformats.org/officeDocument/2006/relationships/image" Target="../media/image6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0.png"/><Relationship Id="rId5" Type="http://schemas.openxmlformats.org/officeDocument/2006/relationships/image" Target="../media/image630.png"/><Relationship Id="rId4" Type="http://schemas.openxmlformats.org/officeDocument/2006/relationships/image" Target="../media/image62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0.png"/><Relationship Id="rId7" Type="http://schemas.openxmlformats.org/officeDocument/2006/relationships/image" Target="../media/image65.png"/><Relationship Id="rId2" Type="http://schemas.openxmlformats.org/officeDocument/2006/relationships/image" Target="../media/image6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0.png"/><Relationship Id="rId5" Type="http://schemas.openxmlformats.org/officeDocument/2006/relationships/image" Target="../media/image630.png"/><Relationship Id="rId4" Type="http://schemas.openxmlformats.org/officeDocument/2006/relationships/image" Target="../media/image620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10.png"/><Relationship Id="rId7" Type="http://schemas.openxmlformats.org/officeDocument/2006/relationships/image" Target="../media/image65.png"/><Relationship Id="rId2" Type="http://schemas.openxmlformats.org/officeDocument/2006/relationships/image" Target="../media/image6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0.png"/><Relationship Id="rId5" Type="http://schemas.openxmlformats.org/officeDocument/2006/relationships/image" Target="../media/image630.png"/><Relationship Id="rId4" Type="http://schemas.openxmlformats.org/officeDocument/2006/relationships/image" Target="../media/image620.png"/><Relationship Id="rId9" Type="http://schemas.openxmlformats.org/officeDocument/2006/relationships/image" Target="../media/image67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10.png"/><Relationship Id="rId7" Type="http://schemas.openxmlformats.org/officeDocument/2006/relationships/image" Target="../media/image65.png"/><Relationship Id="rId2" Type="http://schemas.openxmlformats.org/officeDocument/2006/relationships/image" Target="../media/image6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0.png"/><Relationship Id="rId5" Type="http://schemas.openxmlformats.org/officeDocument/2006/relationships/image" Target="../media/image630.png"/><Relationship Id="rId4" Type="http://schemas.openxmlformats.org/officeDocument/2006/relationships/image" Target="../media/image620.png"/><Relationship Id="rId9" Type="http://schemas.openxmlformats.org/officeDocument/2006/relationships/image" Target="../media/image67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10.png"/><Relationship Id="rId7" Type="http://schemas.openxmlformats.org/officeDocument/2006/relationships/image" Target="../media/image65.png"/><Relationship Id="rId2" Type="http://schemas.openxmlformats.org/officeDocument/2006/relationships/image" Target="../media/image6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0.png"/><Relationship Id="rId11" Type="http://schemas.openxmlformats.org/officeDocument/2006/relationships/image" Target="../media/image69.png"/><Relationship Id="rId5" Type="http://schemas.openxmlformats.org/officeDocument/2006/relationships/image" Target="../media/image630.png"/><Relationship Id="rId10" Type="http://schemas.openxmlformats.org/officeDocument/2006/relationships/image" Target="../media/image68.png"/><Relationship Id="rId4" Type="http://schemas.openxmlformats.org/officeDocument/2006/relationships/image" Target="../media/image620.png"/><Relationship Id="rId9" Type="http://schemas.openxmlformats.org/officeDocument/2006/relationships/image" Target="../media/image67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71808" y="534970"/>
            <a:ext cx="6333584" cy="2894030"/>
          </a:xfrm>
        </p:spPr>
        <p:txBody>
          <a:bodyPr>
            <a:noAutofit/>
          </a:bodyPr>
          <a:lstStyle/>
          <a:p>
            <a:pPr algn="l"/>
            <a:r>
              <a:rPr lang="en-US" sz="4400" dirty="0">
                <a:solidFill>
                  <a:schemeClr val="bg1"/>
                </a:solidFill>
              </a:rPr>
              <a:t>NSG Pilkington – University of Liverpool Machine Learning Project: </a:t>
            </a:r>
            <a:br>
              <a:rPr lang="en-US" sz="4400" dirty="0">
                <a:solidFill>
                  <a:schemeClr val="bg1"/>
                </a:solidFill>
              </a:rPr>
            </a:br>
            <a:r>
              <a:rPr lang="en-US" sz="4400" dirty="0">
                <a:solidFill>
                  <a:schemeClr val="bg1"/>
                </a:solidFill>
              </a:rPr>
              <a:t>31/03/2021</a:t>
            </a:r>
            <a:endParaRPr lang="en-GB" sz="4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758260" y="3974265"/>
            <a:ext cx="3051142" cy="2331685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just"/>
            <a:r>
              <a:rPr lang="en-US" altLang="en-U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Dr. Peter Green</a:t>
            </a:r>
          </a:p>
          <a:p>
            <a:pPr algn="just"/>
            <a:r>
              <a:rPr lang="en-US" altLang="en-US" sz="1800" dirty="0">
                <a:solidFill>
                  <a:schemeClr val="bg1"/>
                </a:solidFill>
                <a:latin typeface="Arial"/>
                <a:cs typeface="Arial"/>
              </a:rPr>
              <a:t>Diego Echeverria</a:t>
            </a:r>
            <a:endParaRPr lang="en-US" altLang="en-US" sz="1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US" altLang="en-US" sz="1800" dirty="0">
                <a:solidFill>
                  <a:schemeClr val="bg1"/>
                </a:solidFill>
                <a:latin typeface="Arial"/>
                <a:cs typeface="Arial"/>
              </a:rPr>
              <a:t>Sarini Jayasinghe</a:t>
            </a:r>
          </a:p>
          <a:p>
            <a:pPr algn="just"/>
            <a:endParaRPr lang="en-US" altLang="en-US" sz="1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US" altLang="en-U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Risk Institute,</a:t>
            </a:r>
          </a:p>
          <a:p>
            <a:pPr algn="just"/>
            <a:r>
              <a:rPr lang="en-US" altLang="en-U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School of Engineering</a:t>
            </a:r>
          </a:p>
        </p:txBody>
      </p:sp>
      <p:sp>
        <p:nvSpPr>
          <p:cNvPr id="6" name="Rectangle 5"/>
          <p:cNvSpPr/>
          <p:nvPr/>
        </p:nvSpPr>
        <p:spPr>
          <a:xfrm>
            <a:off x="664877" y="1056950"/>
            <a:ext cx="89267" cy="16014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802" y="4737970"/>
            <a:ext cx="4503161" cy="1838324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PETER L. GREEN, DIEGO ECHEVERRIA and SARINI JAYASINGHE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65228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8128F8F-2851-4536-A9C7-72A8F35850F7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962330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58DCAB88-8ED1-4E35-8D83-FD17406588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GREEN, DIEGO ECHEVERRIA and SARINI JAYASINGHE 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7BF95CE4-EBC9-4AEA-8041-2A44C7220E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10</a:t>
            </a:fld>
            <a:endParaRPr lang="en-GB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1ADAF678-DA8A-47B4-BDE0-B5522FE957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53965"/>
          </a:xfrm>
        </p:spPr>
        <p:txBody>
          <a:bodyPr>
            <a:noAutofit/>
          </a:bodyPr>
          <a:lstStyle/>
          <a:p>
            <a:r>
              <a:rPr lang="en-US" altLang="en-US" sz="2800" b="1" dirty="0">
                <a:solidFill>
                  <a:srgbClr val="B18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Processing Engineering Limits (1)</a:t>
            </a:r>
            <a:endParaRPr lang="en-GB" sz="2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6074A806-76A6-44B2-B32F-E6B477AA3E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136" y="1171094"/>
            <a:ext cx="10203873" cy="4701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4812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58DCAB88-8ED1-4E35-8D83-FD17406588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GREEN, DIEGO ECHEVERRIA and SARINI JAYASINGHE 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7BF95CE4-EBC9-4AEA-8041-2A44C7220E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11</a:t>
            </a:fld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307C00F8-CDD9-4463-AEC6-DB94E18569D6}"/>
              </a:ext>
            </a:extLst>
          </p:cNvPr>
          <p:cNvSpPr txBox="1"/>
          <p:nvPr/>
        </p:nvSpPr>
        <p:spPr>
          <a:xfrm>
            <a:off x="696268" y="929453"/>
            <a:ext cx="10799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Tried to change the lower limit of the Glass Level Control (PV) to see if this would help.</a:t>
            </a:r>
            <a:endParaRPr lang="en-GB" b="1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94AA26C8-6B85-431D-9AB1-298DB6A2CF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221" y="1369256"/>
            <a:ext cx="3793263" cy="307515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AB7A66B3-92E4-47B3-A9AC-DAE674B85C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4918" y="1421810"/>
            <a:ext cx="3793263" cy="30226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4A5C7E34-61A1-4A8F-8AD0-B28FD91808C7}"/>
              </a:ext>
            </a:extLst>
          </p:cNvPr>
          <p:cNvSpPr/>
          <p:nvPr/>
        </p:nvSpPr>
        <p:spPr>
          <a:xfrm>
            <a:off x="3332480" y="2225040"/>
            <a:ext cx="452120" cy="19253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xmlns="" id="{586163B8-6E7D-4F06-B809-2B7EB57C0165}"/>
              </a:ext>
            </a:extLst>
          </p:cNvPr>
          <p:cNvCxnSpPr>
            <a:stCxn id="18" idx="3"/>
          </p:cNvCxnSpPr>
          <p:nvPr/>
        </p:nvCxnSpPr>
        <p:spPr>
          <a:xfrm flipV="1">
            <a:off x="3784600" y="3042920"/>
            <a:ext cx="1584960" cy="14478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83A3F3F8-88F0-422C-9CC4-E4E636E8EB11}"/>
              </a:ext>
            </a:extLst>
          </p:cNvPr>
          <p:cNvSpPr txBox="1"/>
          <p:nvPr/>
        </p:nvSpPr>
        <p:spPr>
          <a:xfrm>
            <a:off x="472440" y="4729480"/>
            <a:ext cx="11201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Gradual ‘ramping down’ means that our ‘use the previous value’ approach doesn’t work.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Did something strange happen to this between 2020-11-08 and 2020-11-29?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For now </a:t>
            </a:r>
            <a:r>
              <a:rPr lang="en-GB" b="1" dirty="0"/>
              <a:t>we have decided to ignore this signal completely</a:t>
            </a:r>
            <a:r>
              <a:rPr lang="en-GB" dirty="0"/>
              <a:t>. 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xmlns="" id="{0E0FBFF3-AE62-467B-B03A-F4FF857A7A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354013"/>
          </a:xfrm>
        </p:spPr>
        <p:txBody>
          <a:bodyPr>
            <a:noAutofit/>
          </a:bodyPr>
          <a:lstStyle/>
          <a:p>
            <a:r>
              <a:rPr lang="en-US" altLang="en-US" sz="2800" b="1" dirty="0">
                <a:solidFill>
                  <a:srgbClr val="B18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Processing Engineering Limits (2)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8509404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58DCAB88-8ED1-4E35-8D83-FD17406588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GREEN, DIEGO ECHEVERRIA and SARINI JAYASINGHE 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7BF95CE4-EBC9-4AEA-8041-2A44C7220E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12</a:t>
            </a:fld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xmlns="" id="{307C00F8-CDD9-4463-AEC6-DB94E18569D6}"/>
                  </a:ext>
                </a:extLst>
              </p:cNvPr>
              <p:cNvSpPr txBox="1"/>
              <p:nvPr/>
            </p:nvSpPr>
            <p:spPr>
              <a:xfrm>
                <a:off x="554337" y="1172583"/>
                <a:ext cx="10799463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We also changed: 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the lower bound of all crown temperatures to be 1000 </a:t>
                </a:r>
                <a14:m>
                  <m:oMath xmlns:m="http://schemas.openxmlformats.org/officeDocument/2006/math">
                    <m:r>
                      <a:rPr lang="en-GB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℃</m:t>
                    </m:r>
                  </m:oMath>
                </a14:m>
                <a:r>
                  <a:rPr lang="en-GB" dirty="0"/>
                  <a:t> (with max. being left at 1650</a:t>
                </a:r>
                <a:r>
                  <a:rPr lang="en-GB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℃</m:t>
                    </m:r>
                  </m:oMath>
                </a14:m>
                <a:r>
                  <a:rPr lang="en-GB" dirty="0"/>
                  <a:t>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fr-FR" dirty="0"/>
                  <a:t>Port 6 Gas Flow (PV)</a:t>
                </a:r>
                <a:r>
                  <a:rPr lang="en-GB" dirty="0"/>
                  <a:t> max to 800 (but note that Port 6 Gas Flow (SP) max is still equal to 600 – </a:t>
                </a:r>
                <a:r>
                  <a:rPr lang="en-GB" b="1" dirty="0"/>
                  <a:t>should we also change this?</a:t>
                </a:r>
                <a:r>
                  <a:rPr lang="en-GB" dirty="0"/>
                  <a:t>)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07C00F8-CDD9-4463-AEC6-DB94E18569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337" y="1172583"/>
                <a:ext cx="10799463" cy="1200329"/>
              </a:xfrm>
              <a:prstGeom prst="rect">
                <a:avLst/>
              </a:prstGeom>
              <a:blipFill>
                <a:blip r:embed="rId2"/>
                <a:stretch>
                  <a:fillRect l="-395" t="-2538" b="-710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DE137E3A-BC46-4695-89A9-EFD069B820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486" y="2524760"/>
            <a:ext cx="3441755" cy="28143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48938DB1-C102-4614-8020-2C39C2CCFA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0721" y="2456180"/>
            <a:ext cx="3619922" cy="295148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xmlns="" id="{F52A5A09-2F40-4442-89A6-3EEDEDB4BA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354013"/>
          </a:xfrm>
        </p:spPr>
        <p:txBody>
          <a:bodyPr>
            <a:noAutofit/>
          </a:bodyPr>
          <a:lstStyle/>
          <a:p>
            <a:r>
              <a:rPr lang="en-US" altLang="en-US" sz="2800" b="1" dirty="0">
                <a:solidFill>
                  <a:srgbClr val="B18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Processing Engineering Limits (2)</a:t>
            </a:r>
            <a:endParaRPr lang="en-GB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988DBB38-E009-4F55-8C6A-BC3857563898}"/>
              </a:ext>
            </a:extLst>
          </p:cNvPr>
          <p:cNvSpPr txBox="1"/>
          <p:nvPr/>
        </p:nvSpPr>
        <p:spPr>
          <a:xfrm>
            <a:off x="7315201" y="2540000"/>
            <a:ext cx="469131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With these changes made, the model does not experience any instabilities over dataset 3. </a:t>
            </a:r>
          </a:p>
          <a:p>
            <a:endParaRPr lang="en-GB" dirty="0"/>
          </a:p>
          <a:p>
            <a:r>
              <a:rPr lang="en-GB" dirty="0"/>
              <a:t>These are the results that are shown in the video:</a:t>
            </a:r>
          </a:p>
          <a:p>
            <a:endParaRPr lang="en-GB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r>
              <a:rPr lang="en-GB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Furnace AI 2021-03-29</a:t>
            </a:r>
          </a:p>
          <a:p>
            <a:endParaRPr lang="en-GB" dirty="0"/>
          </a:p>
          <a:p>
            <a:r>
              <a:rPr lang="en-GB" dirty="0"/>
              <a:t>All results (parameters and model inputs) are in </a:t>
            </a:r>
          </a:p>
          <a:p>
            <a:endParaRPr lang="en-GB" dirty="0"/>
          </a:p>
          <a:p>
            <a:r>
              <a:rPr lang="en-GB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regression_online_results_2021-03-28.xlsx</a:t>
            </a:r>
          </a:p>
        </p:txBody>
      </p:sp>
    </p:spTree>
    <p:extLst>
      <p:ext uri="{BB962C8B-B14F-4D97-AF65-F5344CB8AC3E}">
        <p14:creationId xmlns:p14="http://schemas.microsoft.com/office/powerpoint/2010/main" val="16868453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58DCAB88-8ED1-4E35-8D83-FD17406588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GREEN, DIEGO ECHEVERRIA and SARINI JAYASINGHE 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7BF95CE4-EBC9-4AEA-8041-2A44C7220E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13</a:t>
            </a:fld>
            <a:endParaRPr lang="en-GB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1ADAF678-DA8A-47B4-BDE0-B5522FE957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53965"/>
          </a:xfrm>
        </p:spPr>
        <p:txBody>
          <a:bodyPr>
            <a:noAutofit/>
          </a:bodyPr>
          <a:lstStyle/>
          <a:p>
            <a:r>
              <a:rPr lang="en-US" altLang="en-US" sz="2800" b="1" dirty="0">
                <a:solidFill>
                  <a:srgbClr val="B18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Important Inputs</a:t>
            </a:r>
            <a:endParaRPr lang="en-GB" sz="2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3086C343-B751-4568-8215-8685B41B42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086189"/>
            <a:ext cx="10515600" cy="44532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30B15050-BCF7-46DF-805D-C908C70AB53B}"/>
              </a:ext>
            </a:extLst>
          </p:cNvPr>
          <p:cNvSpPr txBox="1"/>
          <p:nvPr/>
        </p:nvSpPr>
        <p:spPr>
          <a:xfrm>
            <a:off x="6548120" y="772160"/>
            <a:ext cx="3703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Input limit = 0</a:t>
            </a:r>
          </a:p>
        </p:txBody>
      </p:sp>
    </p:spTree>
    <p:extLst>
      <p:ext uri="{BB962C8B-B14F-4D97-AF65-F5344CB8AC3E}">
        <p14:creationId xmlns:p14="http://schemas.microsoft.com/office/powerpoint/2010/main" val="26399778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58DCAB88-8ED1-4E35-8D83-FD17406588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GREEN, DIEGO ECHEVERRIA and SARINI JAYASINGHE 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7BF95CE4-EBC9-4AEA-8041-2A44C7220E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14</a:t>
            </a:fld>
            <a:endParaRPr lang="en-GB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1ADAF678-DA8A-47B4-BDE0-B5522FE957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53965"/>
          </a:xfrm>
        </p:spPr>
        <p:txBody>
          <a:bodyPr>
            <a:noAutofit/>
          </a:bodyPr>
          <a:lstStyle/>
          <a:p>
            <a:r>
              <a:rPr lang="en-US" altLang="en-US" sz="2800" b="1" dirty="0">
                <a:solidFill>
                  <a:srgbClr val="B18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Important Inputs</a:t>
            </a:r>
            <a:endParaRPr lang="en-GB" sz="2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30B15050-BCF7-46DF-805D-C908C70AB53B}"/>
              </a:ext>
            </a:extLst>
          </p:cNvPr>
          <p:cNvSpPr txBox="1"/>
          <p:nvPr/>
        </p:nvSpPr>
        <p:spPr>
          <a:xfrm>
            <a:off x="6548120" y="772160"/>
            <a:ext cx="3703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Input limit = 1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43A1778D-B3FC-4CCA-85E2-A6A0160FCD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480" y="1381270"/>
            <a:ext cx="10993120" cy="4351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141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58DCAB88-8ED1-4E35-8D83-FD17406588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GREEN, DIEGO ECHEVERRIA and SARINI JAYASINGHE 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7BF95CE4-EBC9-4AEA-8041-2A44C7220E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15</a:t>
            </a:fld>
            <a:endParaRPr lang="en-GB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1ADAF678-DA8A-47B4-BDE0-B5522FE957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53965"/>
          </a:xfrm>
        </p:spPr>
        <p:txBody>
          <a:bodyPr>
            <a:noAutofit/>
          </a:bodyPr>
          <a:lstStyle/>
          <a:p>
            <a:r>
              <a:rPr lang="en-US" altLang="en-US" sz="2800" b="1" dirty="0">
                <a:solidFill>
                  <a:srgbClr val="B18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Important Inputs</a:t>
            </a:r>
            <a:endParaRPr lang="en-GB" sz="2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30B15050-BCF7-46DF-805D-C908C70AB53B}"/>
              </a:ext>
            </a:extLst>
          </p:cNvPr>
          <p:cNvSpPr txBox="1"/>
          <p:nvPr/>
        </p:nvSpPr>
        <p:spPr>
          <a:xfrm>
            <a:off x="6548120" y="772160"/>
            <a:ext cx="3703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Input limit = 1.5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A28F36C1-B8B2-4237-965B-C3B49FCB87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480" y="1304223"/>
            <a:ext cx="10515600" cy="4462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7084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58DCAB88-8ED1-4E35-8D83-FD17406588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GREEN, DIEGO ECHEVERRIA and SARINI JAYASINGHE 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7BF95CE4-EBC9-4AEA-8041-2A44C7220E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16</a:t>
            </a:fld>
            <a:endParaRPr lang="en-GB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1ADAF678-DA8A-47B4-BDE0-B5522FE957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53965"/>
          </a:xfrm>
        </p:spPr>
        <p:txBody>
          <a:bodyPr>
            <a:noAutofit/>
          </a:bodyPr>
          <a:lstStyle/>
          <a:p>
            <a:r>
              <a:rPr lang="en-US" altLang="en-US" sz="2800" b="1" dirty="0">
                <a:solidFill>
                  <a:srgbClr val="B18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Important Inputs</a:t>
            </a:r>
            <a:endParaRPr lang="en-GB" sz="2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DDFE4885-DAF0-4C20-AAFA-62B523F207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00"/>
          <a:stretch/>
        </p:blipFill>
        <p:spPr>
          <a:xfrm>
            <a:off x="314960" y="1443376"/>
            <a:ext cx="10927080" cy="443271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E939E7B1-8BE1-4DA9-B2C5-77A7EAEB9D8B}"/>
              </a:ext>
            </a:extLst>
          </p:cNvPr>
          <p:cNvSpPr txBox="1"/>
          <p:nvPr/>
        </p:nvSpPr>
        <p:spPr>
          <a:xfrm>
            <a:off x="6548120" y="772160"/>
            <a:ext cx="3703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Input limit = 2</a:t>
            </a:r>
          </a:p>
        </p:txBody>
      </p:sp>
    </p:spTree>
    <p:extLst>
      <p:ext uri="{BB962C8B-B14F-4D97-AF65-F5344CB8AC3E}">
        <p14:creationId xmlns:p14="http://schemas.microsoft.com/office/powerpoint/2010/main" val="11883017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58DCAB88-8ED1-4E35-8D83-FD17406588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GREEN, DIEGO ECHEVERRIA and SARINI JAYASINGHE 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7BF95CE4-EBC9-4AEA-8041-2A44C7220E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17</a:t>
            </a:fld>
            <a:endParaRPr lang="en-GB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1ADAF678-DA8A-47B4-BDE0-B5522FE957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53965"/>
          </a:xfrm>
        </p:spPr>
        <p:txBody>
          <a:bodyPr>
            <a:noAutofit/>
          </a:bodyPr>
          <a:lstStyle/>
          <a:p>
            <a:r>
              <a:rPr lang="en-US" altLang="en-US" sz="2800" b="1" dirty="0">
                <a:solidFill>
                  <a:srgbClr val="B18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Important Inputs</a:t>
            </a:r>
            <a:endParaRPr lang="en-GB" sz="2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DDFE4885-DAF0-4C20-AAFA-62B523F207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00"/>
          <a:stretch/>
        </p:blipFill>
        <p:spPr>
          <a:xfrm>
            <a:off x="314960" y="1443376"/>
            <a:ext cx="10927080" cy="443271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E939E7B1-8BE1-4DA9-B2C5-77A7EAEB9D8B}"/>
              </a:ext>
            </a:extLst>
          </p:cNvPr>
          <p:cNvSpPr txBox="1"/>
          <p:nvPr/>
        </p:nvSpPr>
        <p:spPr>
          <a:xfrm>
            <a:off x="6548120" y="772160"/>
            <a:ext cx="3703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Input limit = 2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C3895E5F-E776-4A9D-828C-D673E59A24A0}"/>
              </a:ext>
            </a:extLst>
          </p:cNvPr>
          <p:cNvSpPr/>
          <p:nvPr/>
        </p:nvSpPr>
        <p:spPr>
          <a:xfrm>
            <a:off x="7960360" y="2275840"/>
            <a:ext cx="3317240" cy="3454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A2E46046-0D1B-4305-AE78-66113F3BCD77}"/>
              </a:ext>
            </a:extLst>
          </p:cNvPr>
          <p:cNvSpPr txBox="1"/>
          <p:nvPr/>
        </p:nvSpPr>
        <p:spPr>
          <a:xfrm>
            <a:off x="10251440" y="3101544"/>
            <a:ext cx="12649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Effectively a constant or is this important?</a:t>
            </a:r>
          </a:p>
        </p:txBody>
      </p:sp>
    </p:spTree>
    <p:extLst>
      <p:ext uri="{BB962C8B-B14F-4D97-AF65-F5344CB8AC3E}">
        <p14:creationId xmlns:p14="http://schemas.microsoft.com/office/powerpoint/2010/main" val="30333837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58DCAB88-8ED1-4E35-8D83-FD17406588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GREEN, DIEGO ECHEVERRIA and SARINI JAYASINGHE 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7BF95CE4-EBC9-4AEA-8041-2A44C7220E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18</a:t>
            </a:fld>
            <a:endParaRPr lang="en-GB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1ADAF678-DA8A-47B4-BDE0-B5522FE957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53965"/>
          </a:xfrm>
        </p:spPr>
        <p:txBody>
          <a:bodyPr>
            <a:noAutofit/>
          </a:bodyPr>
          <a:lstStyle/>
          <a:p>
            <a:r>
              <a:rPr lang="en-US" altLang="en-US" sz="2800" b="1" dirty="0">
                <a:solidFill>
                  <a:srgbClr val="B18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Important Inputs</a:t>
            </a:r>
            <a:endParaRPr lang="en-GB" sz="2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DDFE4885-DAF0-4C20-AAFA-62B523F207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00"/>
          <a:stretch/>
        </p:blipFill>
        <p:spPr>
          <a:xfrm>
            <a:off x="314960" y="1443376"/>
            <a:ext cx="10927080" cy="443271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E939E7B1-8BE1-4DA9-B2C5-77A7EAEB9D8B}"/>
              </a:ext>
            </a:extLst>
          </p:cNvPr>
          <p:cNvSpPr txBox="1"/>
          <p:nvPr/>
        </p:nvSpPr>
        <p:spPr>
          <a:xfrm>
            <a:off x="6548120" y="772160"/>
            <a:ext cx="3703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Input limit = 2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C3895E5F-E776-4A9D-828C-D673E59A24A0}"/>
              </a:ext>
            </a:extLst>
          </p:cNvPr>
          <p:cNvSpPr/>
          <p:nvPr/>
        </p:nvSpPr>
        <p:spPr>
          <a:xfrm>
            <a:off x="7960360" y="2621280"/>
            <a:ext cx="3317240" cy="2401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A2E46046-0D1B-4305-AE78-66113F3BCD77}"/>
              </a:ext>
            </a:extLst>
          </p:cNvPr>
          <p:cNvSpPr txBox="1"/>
          <p:nvPr/>
        </p:nvSpPr>
        <p:spPr>
          <a:xfrm>
            <a:off x="10251440" y="3101544"/>
            <a:ext cx="1264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 surprise?</a:t>
            </a:r>
          </a:p>
        </p:txBody>
      </p:sp>
    </p:spTree>
    <p:extLst>
      <p:ext uri="{BB962C8B-B14F-4D97-AF65-F5344CB8AC3E}">
        <p14:creationId xmlns:p14="http://schemas.microsoft.com/office/powerpoint/2010/main" val="3794560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PETER L. GREEN, DIEGO ECHEVERRIA and SARINI JAYASINGHE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19</a:t>
            </a:fld>
            <a:endParaRPr lang="en-GB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xmlns="" id="{845CA1BE-F3F6-4B05-883D-DA8E2BDE6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53965"/>
          </a:xfrm>
        </p:spPr>
        <p:txBody>
          <a:bodyPr>
            <a:normAutofit fontScale="90000"/>
          </a:bodyPr>
          <a:lstStyle/>
          <a:p>
            <a:r>
              <a:rPr lang="en-US" altLang="en-US" sz="3400" b="1" dirty="0">
                <a:solidFill>
                  <a:srgbClr val="B18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 inputs - interesting regions</a:t>
            </a:r>
            <a:endParaRPr lang="en-GB" sz="3400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xmlns="" id="{795D0A42-E8F7-4298-A09E-DA4EB6FC521D}"/>
              </a:ext>
            </a:extLst>
          </p:cNvPr>
          <p:cNvSpPr txBox="1">
            <a:spLocks/>
          </p:cNvSpPr>
          <p:nvPr/>
        </p:nvSpPr>
        <p:spPr>
          <a:xfrm>
            <a:off x="838200" y="1134299"/>
            <a:ext cx="5461000" cy="53069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latin typeface="Open Sans"/>
              </a:rPr>
              <a:t>2020-08-24 to 2020-08-28	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latin typeface="Open Sans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latin typeface="Open Sans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latin typeface="Open Sans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latin typeface="Open Sans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latin typeface="Open Sans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1800" dirty="0">
              <a:latin typeface="Open Sans"/>
            </a:endParaRPr>
          </a:p>
        </p:txBody>
      </p:sp>
      <p:pic>
        <p:nvPicPr>
          <p:cNvPr id="3" name="Picture 3" descr="C:\Users\HP\Desktop\Figure_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6" y="1243423"/>
            <a:ext cx="5851525" cy="4389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2023C47B-E067-439B-9396-363F32CC2E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77" y="1697673"/>
            <a:ext cx="5981383" cy="3224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19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58DCAB88-8ED1-4E35-8D83-FD17406588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GREEN, DIEGO ECHEVERRIA and SARINI JAYASINGHE 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7BF95CE4-EBC9-4AEA-8041-2A44C7220E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2</a:t>
            </a:fld>
            <a:endParaRPr lang="en-GB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1ADAF678-DA8A-47B4-BDE0-B5522FE957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53965"/>
          </a:xfrm>
        </p:spPr>
        <p:txBody>
          <a:bodyPr>
            <a:noAutofit/>
          </a:bodyPr>
          <a:lstStyle/>
          <a:p>
            <a:r>
              <a:rPr lang="en-US" altLang="en-US" sz="2800" b="1" dirty="0">
                <a:solidFill>
                  <a:srgbClr val="B18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Today’s Presentation</a:t>
            </a:r>
            <a:endParaRPr lang="en-GB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F23F14F6-147B-4206-9B7A-C09180E1B249}"/>
              </a:ext>
            </a:extLst>
          </p:cNvPr>
          <p:cNvSpPr txBox="1"/>
          <p:nvPr/>
        </p:nvSpPr>
        <p:spPr>
          <a:xfrm>
            <a:off x="518159" y="1651001"/>
            <a:ext cx="10789921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Online processing of furnace faults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Processing Engineering Limits (1)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Processing Engineering Limits (2)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Important inputs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Mark 4 data filtering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Estimating time lags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Linear Dynamical 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Next steps?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368767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PETER L. GREEN, DIEGO ECHEVERRIA and SARINI JAYASINGHE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20</a:t>
            </a:fld>
            <a:endParaRPr lang="en-GB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xmlns="" id="{795D0A42-E8F7-4298-A09E-DA4EB6FC521D}"/>
              </a:ext>
            </a:extLst>
          </p:cNvPr>
          <p:cNvSpPr txBox="1">
            <a:spLocks/>
          </p:cNvSpPr>
          <p:nvPr/>
        </p:nvSpPr>
        <p:spPr>
          <a:xfrm>
            <a:off x="838200" y="1134299"/>
            <a:ext cx="5461000" cy="53069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latin typeface="Open Sans"/>
              </a:rPr>
              <a:t>2020-08-24 to 2020-08-28	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latin typeface="Open Sans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latin typeface="Open Sans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latin typeface="Open Sans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latin typeface="Open Sans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latin typeface="Open Sans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1800" dirty="0">
              <a:latin typeface="Open Sans"/>
            </a:endParaRPr>
          </a:p>
        </p:txBody>
      </p:sp>
      <p:pic>
        <p:nvPicPr>
          <p:cNvPr id="3" name="Picture 2" descr="C:\Users\HP\Desktop\Figure_1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11" t="8595" b="10721"/>
          <a:stretch/>
        </p:blipFill>
        <p:spPr bwMode="auto">
          <a:xfrm>
            <a:off x="1016000" y="1488822"/>
            <a:ext cx="9834563" cy="4597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7829550" y="2260600"/>
            <a:ext cx="2057400" cy="1397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Rectangle 1"/>
          <p:cNvSpPr/>
          <p:nvPr/>
        </p:nvSpPr>
        <p:spPr>
          <a:xfrm>
            <a:off x="7874000" y="2933700"/>
            <a:ext cx="1739900" cy="1397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xmlns="" id="{10148922-0280-4EE4-88CF-7821C54BF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53965"/>
          </a:xfrm>
        </p:spPr>
        <p:txBody>
          <a:bodyPr>
            <a:normAutofit fontScale="90000"/>
          </a:bodyPr>
          <a:lstStyle/>
          <a:p>
            <a:r>
              <a:rPr lang="en-US" altLang="en-US" sz="3400" b="1" dirty="0">
                <a:solidFill>
                  <a:srgbClr val="B18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 inputs - interesting regions</a:t>
            </a:r>
            <a:endParaRPr lang="en-GB" sz="3400" dirty="0"/>
          </a:p>
        </p:txBody>
      </p:sp>
    </p:spTree>
    <p:extLst>
      <p:ext uri="{BB962C8B-B14F-4D97-AF65-F5344CB8AC3E}">
        <p14:creationId xmlns:p14="http://schemas.microsoft.com/office/powerpoint/2010/main" val="3246345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PETER L. GREEN, DIEGO ECHEVERRIA and SARINI JAYASINGHE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21</a:t>
            </a:fld>
            <a:endParaRPr lang="en-GB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xmlns="" id="{795D0A42-E8F7-4298-A09E-DA4EB6FC521D}"/>
              </a:ext>
            </a:extLst>
          </p:cNvPr>
          <p:cNvSpPr txBox="1">
            <a:spLocks/>
          </p:cNvSpPr>
          <p:nvPr/>
        </p:nvSpPr>
        <p:spPr>
          <a:xfrm>
            <a:off x="838200" y="1134299"/>
            <a:ext cx="5461000" cy="53069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latin typeface="Open Sans"/>
              </a:rPr>
              <a:t>2020-09-06 to 2020-09-09	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latin typeface="Open Sans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latin typeface="Open Sans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latin typeface="Open Sans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latin typeface="Open Sans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latin typeface="Open Sans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1800" dirty="0">
              <a:latin typeface="Open Sans"/>
            </a:endParaRPr>
          </a:p>
        </p:txBody>
      </p:sp>
      <p:pic>
        <p:nvPicPr>
          <p:cNvPr id="3077" name="Picture 5" descr="C:\Users\HP\Desktop\Figure_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403" y="1343002"/>
            <a:ext cx="5851525" cy="4389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xmlns="" id="{2C95C566-9B65-4BAE-A698-FD7490695F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53965"/>
          </a:xfrm>
        </p:spPr>
        <p:txBody>
          <a:bodyPr>
            <a:normAutofit fontScale="90000"/>
          </a:bodyPr>
          <a:lstStyle/>
          <a:p>
            <a:r>
              <a:rPr lang="en-US" altLang="en-US" sz="3400" b="1" dirty="0">
                <a:solidFill>
                  <a:srgbClr val="B18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 inputs - interesting regions</a:t>
            </a:r>
            <a:endParaRPr lang="en-GB" sz="3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36FFE31A-5638-4A15-8380-AE57B16D9E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72" y="1743387"/>
            <a:ext cx="6518676" cy="3577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991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PETER L. GREEN, DIEGO ECHEVERRIA and SARINI JAYASINGHE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22</a:t>
            </a:fld>
            <a:endParaRPr lang="en-GB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xmlns="" id="{795D0A42-E8F7-4298-A09E-DA4EB6FC521D}"/>
              </a:ext>
            </a:extLst>
          </p:cNvPr>
          <p:cNvSpPr txBox="1">
            <a:spLocks/>
          </p:cNvSpPr>
          <p:nvPr/>
        </p:nvSpPr>
        <p:spPr>
          <a:xfrm>
            <a:off x="838200" y="1134299"/>
            <a:ext cx="5461000" cy="53069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latin typeface="Open Sans"/>
              </a:rPr>
              <a:t>2020-09-06 to 2020-09-09	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latin typeface="Open Sans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latin typeface="Open Sans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latin typeface="Open Sans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latin typeface="Open Sans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latin typeface="Open Sans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1800" dirty="0">
              <a:latin typeface="Open Sans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xmlns="" id="{AB33A470-F7A4-408E-B97A-1F06E9315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53965"/>
          </a:xfrm>
        </p:spPr>
        <p:txBody>
          <a:bodyPr>
            <a:normAutofit fontScale="90000"/>
          </a:bodyPr>
          <a:lstStyle/>
          <a:p>
            <a:r>
              <a:rPr lang="en-US" altLang="en-US" sz="3400" b="1" dirty="0">
                <a:solidFill>
                  <a:srgbClr val="B18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 inputs - interesting regions</a:t>
            </a:r>
            <a:endParaRPr lang="en-GB" sz="3400" dirty="0"/>
          </a:p>
        </p:txBody>
      </p:sp>
      <p:pic>
        <p:nvPicPr>
          <p:cNvPr id="2050" name="Picture 2" descr="C:\Users\HP\Desktop\Figure_1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16" t="8596" b="11111"/>
          <a:stretch/>
        </p:blipFill>
        <p:spPr bwMode="auto">
          <a:xfrm>
            <a:off x="1519236" y="1596163"/>
            <a:ext cx="9250363" cy="4383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7864474" y="3302000"/>
            <a:ext cx="2257425" cy="1397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0714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PETER L. GREEN, DIEGO ECHEVERRIA and SARINI JAYASINGHE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23</a:t>
            </a:fld>
            <a:endParaRPr lang="en-GB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xmlns="" id="{795D0A42-E8F7-4298-A09E-DA4EB6FC521D}"/>
              </a:ext>
            </a:extLst>
          </p:cNvPr>
          <p:cNvSpPr txBox="1">
            <a:spLocks/>
          </p:cNvSpPr>
          <p:nvPr/>
        </p:nvSpPr>
        <p:spPr>
          <a:xfrm>
            <a:off x="838200" y="1134299"/>
            <a:ext cx="5461000" cy="53069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latin typeface="Open Sans"/>
              </a:rPr>
              <a:t>2020-09-09 to 2020-09-11	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latin typeface="Open Sans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latin typeface="Open Sans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latin typeface="Open Sans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latin typeface="Open Sans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latin typeface="Open Sans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1800" dirty="0">
              <a:latin typeface="Open Sans"/>
            </a:endParaRPr>
          </a:p>
        </p:txBody>
      </p:sp>
      <p:pic>
        <p:nvPicPr>
          <p:cNvPr id="3075" name="Picture 3" descr="C:\Users\HP\Desktop\Figure_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2960" y="1234281"/>
            <a:ext cx="5851525" cy="4389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xmlns="" id="{1ECF6978-4EE0-424B-8CA3-192BE90783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53965"/>
          </a:xfrm>
        </p:spPr>
        <p:txBody>
          <a:bodyPr>
            <a:normAutofit fontScale="90000"/>
          </a:bodyPr>
          <a:lstStyle/>
          <a:p>
            <a:r>
              <a:rPr lang="en-US" altLang="en-US" sz="3400" b="1" dirty="0">
                <a:solidFill>
                  <a:srgbClr val="B18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 inputs - interesting regions</a:t>
            </a:r>
            <a:endParaRPr lang="en-GB" sz="3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86374D90-9208-4B60-A899-F991784969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59" y="1728851"/>
            <a:ext cx="5789467" cy="3235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893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PETER L. GREEN, DIEGO ECHEVERRIA and SARINI JAYASINGHE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24</a:t>
            </a:fld>
            <a:endParaRPr lang="en-GB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xmlns="" id="{795D0A42-E8F7-4298-A09E-DA4EB6FC521D}"/>
              </a:ext>
            </a:extLst>
          </p:cNvPr>
          <p:cNvSpPr txBox="1">
            <a:spLocks/>
          </p:cNvSpPr>
          <p:nvPr/>
        </p:nvSpPr>
        <p:spPr>
          <a:xfrm>
            <a:off x="838200" y="1134299"/>
            <a:ext cx="5461000" cy="53069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latin typeface="Open Sans"/>
              </a:rPr>
              <a:t>2020-09-09 to 2020-09-11	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latin typeface="Open Sans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latin typeface="Open Sans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latin typeface="Open Sans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latin typeface="Open Sans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latin typeface="Open Sans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1800" dirty="0">
              <a:latin typeface="Open Sans"/>
            </a:endParaRPr>
          </a:p>
        </p:txBody>
      </p:sp>
      <p:pic>
        <p:nvPicPr>
          <p:cNvPr id="4098" name="Picture 2" descr="C:\Users\HP\Desktop\Figure_5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11" t="7619" b="11892"/>
          <a:stretch/>
        </p:blipFill>
        <p:spPr bwMode="auto">
          <a:xfrm>
            <a:off x="1420018" y="1512158"/>
            <a:ext cx="9758363" cy="4551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8181974" y="2997200"/>
            <a:ext cx="2460625" cy="1397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xmlns="" id="{B109FA23-BA70-4074-9843-ACA13C29B3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53965"/>
          </a:xfrm>
        </p:spPr>
        <p:txBody>
          <a:bodyPr>
            <a:normAutofit fontScale="90000"/>
          </a:bodyPr>
          <a:lstStyle/>
          <a:p>
            <a:r>
              <a:rPr lang="en-US" altLang="en-US" sz="3400" b="1" dirty="0">
                <a:solidFill>
                  <a:srgbClr val="B18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 inputs - interesting regions</a:t>
            </a:r>
            <a:endParaRPr lang="en-GB" sz="3400" dirty="0"/>
          </a:p>
        </p:txBody>
      </p:sp>
    </p:spTree>
    <p:extLst>
      <p:ext uri="{BB962C8B-B14F-4D97-AF65-F5344CB8AC3E}">
        <p14:creationId xmlns:p14="http://schemas.microsoft.com/office/powerpoint/2010/main" val="2585816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PETER L. GREEN, DIEGO ECHEVERRIA and SARINI JAYASINGHE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25</a:t>
            </a:fld>
            <a:endParaRPr lang="en-GB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xmlns="" id="{795D0A42-E8F7-4298-A09E-DA4EB6FC521D}"/>
              </a:ext>
            </a:extLst>
          </p:cNvPr>
          <p:cNvSpPr txBox="1">
            <a:spLocks/>
          </p:cNvSpPr>
          <p:nvPr/>
        </p:nvSpPr>
        <p:spPr>
          <a:xfrm>
            <a:off x="838200" y="1134299"/>
            <a:ext cx="5461000" cy="53069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latin typeface="Open Sans"/>
              </a:rPr>
              <a:t>2020-09-17 to 2020-09-20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latin typeface="Open Sans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latin typeface="Open Sans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latin typeface="Open Sans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latin typeface="Open Sans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latin typeface="Open Sans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1800" dirty="0">
              <a:latin typeface="Open Sans"/>
            </a:endParaRPr>
          </a:p>
        </p:txBody>
      </p:sp>
      <p:pic>
        <p:nvPicPr>
          <p:cNvPr id="5123" name="Picture 3" descr="C:\Users\HP\Desktop\Figure_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5338" y="1337464"/>
            <a:ext cx="5851525" cy="4389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xmlns="" id="{5133E06C-D4F2-499A-B4E4-DAC6999EC7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53965"/>
          </a:xfrm>
        </p:spPr>
        <p:txBody>
          <a:bodyPr>
            <a:normAutofit fontScale="90000"/>
          </a:bodyPr>
          <a:lstStyle/>
          <a:p>
            <a:r>
              <a:rPr lang="en-US" altLang="en-US" sz="3400" b="1" dirty="0">
                <a:solidFill>
                  <a:srgbClr val="B18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 inputs - interesting regions</a:t>
            </a:r>
            <a:endParaRPr lang="en-GB" sz="3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34669534-7DAC-4486-A218-BEE30E7692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939" y="1752918"/>
            <a:ext cx="5793867" cy="3271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378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PETER L. GREEN, DIEGO ECHEVERRIA and SARINI JAYASINGHE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26</a:t>
            </a:fld>
            <a:endParaRPr lang="en-GB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xmlns="" id="{795D0A42-E8F7-4298-A09E-DA4EB6FC521D}"/>
              </a:ext>
            </a:extLst>
          </p:cNvPr>
          <p:cNvSpPr txBox="1">
            <a:spLocks/>
          </p:cNvSpPr>
          <p:nvPr/>
        </p:nvSpPr>
        <p:spPr>
          <a:xfrm>
            <a:off x="838200" y="1134299"/>
            <a:ext cx="5461000" cy="53069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latin typeface="Open Sans"/>
              </a:rPr>
              <a:t>2020-09-17 to 2020-09-20	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latin typeface="Open Sans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latin typeface="Open Sans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latin typeface="Open Sans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latin typeface="Open Sans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latin typeface="Open Sans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1800" dirty="0">
              <a:latin typeface="Open Sans"/>
            </a:endParaRPr>
          </a:p>
        </p:txBody>
      </p:sp>
      <p:pic>
        <p:nvPicPr>
          <p:cNvPr id="6146" name="Picture 2" descr="C:\Users\HP\Desktop\Figure_9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41" t="7424" b="11892"/>
          <a:stretch/>
        </p:blipFill>
        <p:spPr bwMode="auto">
          <a:xfrm>
            <a:off x="1336675" y="1646298"/>
            <a:ext cx="9355185" cy="4475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7762875" y="2146300"/>
            <a:ext cx="2057400" cy="1397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xmlns="" id="{14D6808C-316F-4206-AA36-D69CB2FEC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53965"/>
          </a:xfrm>
        </p:spPr>
        <p:txBody>
          <a:bodyPr>
            <a:normAutofit fontScale="90000"/>
          </a:bodyPr>
          <a:lstStyle/>
          <a:p>
            <a:r>
              <a:rPr lang="en-US" altLang="en-US" sz="3400" b="1" dirty="0">
                <a:solidFill>
                  <a:srgbClr val="B18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 inputs - interesting regions</a:t>
            </a:r>
            <a:endParaRPr lang="en-GB" sz="3400" dirty="0"/>
          </a:p>
        </p:txBody>
      </p:sp>
    </p:spTree>
    <p:extLst>
      <p:ext uri="{BB962C8B-B14F-4D97-AF65-F5344CB8AC3E}">
        <p14:creationId xmlns:p14="http://schemas.microsoft.com/office/powerpoint/2010/main" val="4249655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PETER L. GREEN, DIEGO ECHEVERRIA and SARINI JAYASINGHE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27</a:t>
            </a:fld>
            <a:endParaRPr lang="en-GB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xmlns="" id="{795D0A42-E8F7-4298-A09E-DA4EB6FC521D}"/>
              </a:ext>
            </a:extLst>
          </p:cNvPr>
          <p:cNvSpPr txBox="1">
            <a:spLocks/>
          </p:cNvSpPr>
          <p:nvPr/>
        </p:nvSpPr>
        <p:spPr>
          <a:xfrm>
            <a:off x="838200" y="1134299"/>
            <a:ext cx="5461000" cy="53069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latin typeface="Open Sans"/>
              </a:rPr>
              <a:t>2020-10-22 to 2020-10-24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latin typeface="Open Sans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latin typeface="Open Sans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latin typeface="Open Sans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latin typeface="Open Sans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latin typeface="Open Sans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1800" dirty="0">
              <a:latin typeface="Open Sans"/>
            </a:endParaRPr>
          </a:p>
        </p:txBody>
      </p:sp>
      <p:pic>
        <p:nvPicPr>
          <p:cNvPr id="7171" name="Picture 3" descr="C:\Users\HP\Desktop\Figure_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5538" y="1234281"/>
            <a:ext cx="5851525" cy="4389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xmlns="" id="{7ABE3B4C-FE6E-4C33-8137-7A69B7D232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53965"/>
          </a:xfrm>
        </p:spPr>
        <p:txBody>
          <a:bodyPr>
            <a:normAutofit fontScale="90000"/>
          </a:bodyPr>
          <a:lstStyle/>
          <a:p>
            <a:r>
              <a:rPr lang="en-US" altLang="en-US" sz="3400" b="1" dirty="0">
                <a:solidFill>
                  <a:srgbClr val="B18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 inputs - interesting regions</a:t>
            </a:r>
            <a:endParaRPr lang="en-GB" sz="3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9607D460-C3DE-4138-8C58-A1AFD41E82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53389"/>
            <a:ext cx="6352640" cy="3584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177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PETER L. GREEN, DIEGO ECHEVERRIA and SARINI JAYASINGHE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28</a:t>
            </a:fld>
            <a:endParaRPr lang="en-GB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xmlns="" id="{795D0A42-E8F7-4298-A09E-DA4EB6FC521D}"/>
              </a:ext>
            </a:extLst>
          </p:cNvPr>
          <p:cNvSpPr txBox="1">
            <a:spLocks/>
          </p:cNvSpPr>
          <p:nvPr/>
        </p:nvSpPr>
        <p:spPr>
          <a:xfrm>
            <a:off x="838200" y="1134299"/>
            <a:ext cx="5461000" cy="53069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latin typeface="Open Sans"/>
              </a:rPr>
              <a:t>2020-10-22 to 2020-10-24	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latin typeface="Open Sans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latin typeface="Open Sans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latin typeface="Open Sans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latin typeface="Open Sans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latin typeface="Open Sans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1800" dirty="0">
              <a:latin typeface="Open Sans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xmlns="" id="{902251B6-6DE7-4AE0-A216-C1BEDEEAA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53965"/>
          </a:xfrm>
        </p:spPr>
        <p:txBody>
          <a:bodyPr>
            <a:normAutofit fontScale="90000"/>
          </a:bodyPr>
          <a:lstStyle/>
          <a:p>
            <a:r>
              <a:rPr lang="en-US" altLang="en-US" sz="3400" b="1" dirty="0">
                <a:solidFill>
                  <a:srgbClr val="B18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 inputs - interesting regions</a:t>
            </a:r>
            <a:endParaRPr lang="en-GB" sz="34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69" t="8181" b="10994"/>
          <a:stretch/>
        </p:blipFill>
        <p:spPr bwMode="auto">
          <a:xfrm>
            <a:off x="1409700" y="1530227"/>
            <a:ext cx="9779000" cy="46674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Rectangle 9"/>
          <p:cNvSpPr/>
          <p:nvPr/>
        </p:nvSpPr>
        <p:spPr>
          <a:xfrm>
            <a:off x="8128000" y="1816100"/>
            <a:ext cx="2162175" cy="1397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0221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PETER L. GREEN, DIEGO ECHEVERRIA and SARINI JAYASINGHE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29</a:t>
            </a:fld>
            <a:endParaRPr lang="en-GB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xmlns="" id="{795D0A42-E8F7-4298-A09E-DA4EB6FC521D}"/>
              </a:ext>
            </a:extLst>
          </p:cNvPr>
          <p:cNvSpPr txBox="1">
            <a:spLocks/>
          </p:cNvSpPr>
          <p:nvPr/>
        </p:nvSpPr>
        <p:spPr>
          <a:xfrm>
            <a:off x="838200" y="1134299"/>
            <a:ext cx="5461000" cy="53069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latin typeface="Open Sans"/>
              </a:rPr>
              <a:t>2020-12-08 to 2020-12-10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latin typeface="Open Sans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latin typeface="Open Sans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latin typeface="Open Sans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latin typeface="Open Sans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latin typeface="Open Sans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1800" dirty="0">
              <a:latin typeface="Open Sans"/>
            </a:endParaRPr>
          </a:p>
        </p:txBody>
      </p:sp>
      <p:pic>
        <p:nvPicPr>
          <p:cNvPr id="10243" name="Picture 3" descr="C:\Users\HP\Desktop\Figure_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1881" y="1192847"/>
            <a:ext cx="5851525" cy="4389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xmlns="" id="{12FB489F-4176-4E6B-9346-4A5867B76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53965"/>
          </a:xfrm>
        </p:spPr>
        <p:txBody>
          <a:bodyPr>
            <a:normAutofit fontScale="90000"/>
          </a:bodyPr>
          <a:lstStyle/>
          <a:p>
            <a:r>
              <a:rPr lang="en-US" altLang="en-US" sz="3400" b="1" dirty="0">
                <a:solidFill>
                  <a:srgbClr val="B18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 inputs - interesting regions</a:t>
            </a:r>
            <a:endParaRPr lang="en-GB" sz="3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335594AF-0C4F-4808-B6E1-8032451FD5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594" y="1690751"/>
            <a:ext cx="5922167" cy="326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089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1F1C7C4B-0617-483A-97B0-94417B9CA6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0213" y="822960"/>
            <a:ext cx="7638627" cy="502215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58DCAB88-8ED1-4E35-8D83-FD17406588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GREEN, DIEGO ECHEVERRIA and SARINI JAYASINGHE 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7BF95CE4-EBC9-4AEA-8041-2A44C7220E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3</a:t>
            </a:fld>
            <a:endParaRPr lang="en-GB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1ADAF678-DA8A-47B4-BDE0-B5522FE957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53965"/>
          </a:xfrm>
        </p:spPr>
        <p:txBody>
          <a:bodyPr>
            <a:noAutofit/>
          </a:bodyPr>
          <a:lstStyle/>
          <a:p>
            <a:r>
              <a:rPr lang="en-US" altLang="en-US" sz="2800" b="1" dirty="0">
                <a:solidFill>
                  <a:srgbClr val="B18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Online Processing of Furnace Faults</a:t>
            </a:r>
            <a:endParaRPr lang="en-GB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F23F14F6-147B-4206-9B7A-C09180E1B249}"/>
              </a:ext>
            </a:extLst>
          </p:cNvPr>
          <p:cNvSpPr txBox="1"/>
          <p:nvPr/>
        </p:nvSpPr>
        <p:spPr>
          <a:xfrm>
            <a:off x="167639" y="1661160"/>
            <a:ext cx="3296921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Algorithm now detects and deliberately ignores spikes (these come up as red dots in the video).</a:t>
            </a:r>
          </a:p>
          <a:p>
            <a:endParaRPr lang="en-GB" dirty="0"/>
          </a:p>
          <a:p>
            <a:r>
              <a:rPr lang="en-GB" dirty="0"/>
              <a:t>Here it simply ignores data that is more than 5 beyond the model’s predictions.</a:t>
            </a:r>
          </a:p>
          <a:p>
            <a:endParaRPr lang="en-GB" dirty="0"/>
          </a:p>
          <a:p>
            <a:r>
              <a:rPr lang="en-GB" dirty="0"/>
              <a:t>We get better results doing this than when we use the post-processed fault density data.</a:t>
            </a:r>
          </a:p>
          <a:p>
            <a:endParaRPr lang="en-GB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xmlns="" id="{BE2EBB91-6371-4CF4-AFDA-4A5BAF0C44D5}"/>
              </a:ext>
            </a:extLst>
          </p:cNvPr>
          <p:cNvSpPr/>
          <p:nvPr/>
        </p:nvSpPr>
        <p:spPr>
          <a:xfrm>
            <a:off x="3921760" y="3164340"/>
            <a:ext cx="919480" cy="74676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xmlns="" id="{A4F54455-C544-4DB0-9468-0618DD3E31F1}"/>
              </a:ext>
            </a:extLst>
          </p:cNvPr>
          <p:cNvCxnSpPr>
            <a:cxnSpLocks/>
          </p:cNvCxnSpPr>
          <p:nvPr/>
        </p:nvCxnSpPr>
        <p:spPr>
          <a:xfrm>
            <a:off x="2860040" y="2565400"/>
            <a:ext cx="1178560" cy="67033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24872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PETER L. GREEN, DIEGO ECHEVERRIA and SARINI JAYASINGHE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30</a:t>
            </a:fld>
            <a:endParaRPr lang="en-GB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xmlns="" id="{795D0A42-E8F7-4298-A09E-DA4EB6FC521D}"/>
              </a:ext>
            </a:extLst>
          </p:cNvPr>
          <p:cNvSpPr txBox="1">
            <a:spLocks/>
          </p:cNvSpPr>
          <p:nvPr/>
        </p:nvSpPr>
        <p:spPr>
          <a:xfrm>
            <a:off x="838200" y="1121599"/>
            <a:ext cx="5461000" cy="53069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latin typeface="Open Sans"/>
              </a:rPr>
              <a:t>2020-12-08 to 2020-12-10	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latin typeface="Open Sans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latin typeface="Open Sans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latin typeface="Open Sans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latin typeface="Open Sans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latin typeface="Open Sans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1800" dirty="0">
              <a:latin typeface="Open Sans"/>
            </a:endParaRPr>
          </a:p>
        </p:txBody>
      </p:sp>
      <p:pic>
        <p:nvPicPr>
          <p:cNvPr id="11266" name="Picture 2" descr="C:\Users\HP\Desktop\Figure_8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16" t="8399" b="10721"/>
          <a:stretch/>
        </p:blipFill>
        <p:spPr bwMode="auto">
          <a:xfrm>
            <a:off x="1619250" y="1554024"/>
            <a:ext cx="9359900" cy="4467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8077200" y="1981200"/>
            <a:ext cx="3009900" cy="1397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xmlns="" id="{C8E04F9A-6890-4FB7-A63E-25128A8AF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53965"/>
          </a:xfrm>
        </p:spPr>
        <p:txBody>
          <a:bodyPr>
            <a:normAutofit fontScale="90000"/>
          </a:bodyPr>
          <a:lstStyle/>
          <a:p>
            <a:r>
              <a:rPr lang="en-US" altLang="en-US" sz="3400" b="1" dirty="0">
                <a:solidFill>
                  <a:srgbClr val="B18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 inputs - interesting regions</a:t>
            </a:r>
            <a:endParaRPr lang="en-GB" sz="3400" dirty="0"/>
          </a:p>
        </p:txBody>
      </p:sp>
    </p:spTree>
    <p:extLst>
      <p:ext uri="{BB962C8B-B14F-4D97-AF65-F5344CB8AC3E}">
        <p14:creationId xmlns:p14="http://schemas.microsoft.com/office/powerpoint/2010/main" val="29536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PETER L. GREEN, DIEGO ECHEVERRIA and SARINI JAYASINGHE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31</a:t>
            </a:fld>
            <a:endParaRPr lang="en-GB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xmlns="" id="{845CA1BE-F3F6-4B05-883D-DA8E2BDE6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53965"/>
          </a:xfrm>
        </p:spPr>
        <p:txBody>
          <a:bodyPr>
            <a:normAutofit fontScale="90000"/>
          </a:bodyPr>
          <a:lstStyle/>
          <a:p>
            <a:r>
              <a:rPr lang="en-US" altLang="en-US" sz="3400" b="1" dirty="0">
                <a:solidFill>
                  <a:srgbClr val="B18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Mark 4 data filtering</a:t>
            </a:r>
            <a:endParaRPr lang="en-GB" sz="3400" dirty="0"/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00" r="8333"/>
          <a:stretch/>
        </p:blipFill>
        <p:spPr bwMode="auto">
          <a:xfrm>
            <a:off x="482600" y="1981200"/>
            <a:ext cx="55880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78" r="7500"/>
          <a:stretch/>
        </p:blipFill>
        <p:spPr bwMode="auto">
          <a:xfrm>
            <a:off x="5994400" y="1981200"/>
            <a:ext cx="5638800" cy="4102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xmlns="" id="{795D0A42-E8F7-4298-A09E-DA4EB6FC521D}"/>
              </a:ext>
            </a:extLst>
          </p:cNvPr>
          <p:cNvSpPr txBox="1">
            <a:spLocks/>
          </p:cNvSpPr>
          <p:nvPr/>
        </p:nvSpPr>
        <p:spPr>
          <a:xfrm>
            <a:off x="838200" y="1134299"/>
            <a:ext cx="5461000" cy="53069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latin typeface="Open Sans"/>
              </a:rPr>
              <a:t>3 sigma from mean calculated for the entire distribution	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latin typeface="Open Sans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latin typeface="Open Sans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latin typeface="Open Sans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latin typeface="Open Sans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latin typeface="Open Sans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1800" dirty="0">
              <a:latin typeface="Open Sans"/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xmlns="" id="{795D0A42-E8F7-4298-A09E-DA4EB6FC521D}"/>
              </a:ext>
            </a:extLst>
          </p:cNvPr>
          <p:cNvSpPr txBox="1">
            <a:spLocks/>
          </p:cNvSpPr>
          <p:nvPr/>
        </p:nvSpPr>
        <p:spPr>
          <a:xfrm>
            <a:off x="6388100" y="1134299"/>
            <a:ext cx="5461000" cy="53069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latin typeface="Open Sans"/>
              </a:rPr>
              <a:t>3 sigma from mean calculated sequentially	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latin typeface="Open Sans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latin typeface="Open Sans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latin typeface="Open Sans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latin typeface="Open Sans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latin typeface="Open Sans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1800" dirty="0">
              <a:latin typeface="Open Sans"/>
            </a:endParaRPr>
          </a:p>
        </p:txBody>
      </p:sp>
      <p:sp>
        <p:nvSpPr>
          <p:cNvPr id="3" name="Oval 2"/>
          <p:cNvSpPr/>
          <p:nvPr/>
        </p:nvSpPr>
        <p:spPr>
          <a:xfrm>
            <a:off x="4483100" y="4483100"/>
            <a:ext cx="533400" cy="5588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/>
          <p:cNvSpPr txBox="1"/>
          <p:nvPr/>
        </p:nvSpPr>
        <p:spPr>
          <a:xfrm>
            <a:off x="4559300" y="3447475"/>
            <a:ext cx="15113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We have these little bumps </a:t>
            </a:r>
            <a:endParaRPr lang="en-GB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5588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PETER L. GREEN, DIEGO ECHEVERRIA and SARINI JAYASINGHE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32</a:t>
            </a:fld>
            <a:endParaRPr lang="en-GB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xmlns="" id="{845CA1BE-F3F6-4B05-883D-DA8E2BDE6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53965"/>
          </a:xfrm>
        </p:spPr>
        <p:txBody>
          <a:bodyPr>
            <a:normAutofit fontScale="90000"/>
          </a:bodyPr>
          <a:lstStyle/>
          <a:p>
            <a:r>
              <a:rPr lang="en-US" altLang="en-US" sz="3400" b="1" dirty="0">
                <a:solidFill>
                  <a:srgbClr val="B18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Mark 4 data filtering</a:t>
            </a:r>
            <a:endParaRPr lang="en-GB" sz="3400" dirty="0"/>
          </a:p>
        </p:txBody>
      </p:sp>
      <p:pic>
        <p:nvPicPr>
          <p:cNvPr id="4098" name="Picture 2" descr="C:\Users\HP\Desktop\Figure_4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61" r="6158"/>
          <a:stretch/>
        </p:blipFill>
        <p:spPr bwMode="auto">
          <a:xfrm>
            <a:off x="604838" y="2044700"/>
            <a:ext cx="5491162" cy="400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:\Users\HP\Desktop\Figure_16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65" r="6593"/>
          <a:stretch/>
        </p:blipFill>
        <p:spPr bwMode="auto">
          <a:xfrm>
            <a:off x="5903120" y="2009775"/>
            <a:ext cx="5465762" cy="403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xmlns="" id="{795D0A42-E8F7-4298-A09E-DA4EB6FC521D}"/>
              </a:ext>
            </a:extLst>
          </p:cNvPr>
          <p:cNvSpPr txBox="1">
            <a:spLocks/>
          </p:cNvSpPr>
          <p:nvPr/>
        </p:nvSpPr>
        <p:spPr>
          <a:xfrm>
            <a:off x="838200" y="1134299"/>
            <a:ext cx="5461000" cy="53069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latin typeface="Open Sans"/>
              </a:rPr>
              <a:t>3 sigma from mean calculated for the entire distribution	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latin typeface="Open Sans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latin typeface="Open Sans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latin typeface="Open Sans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latin typeface="Open Sans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latin typeface="Open Sans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1800" dirty="0">
              <a:latin typeface="Open Sans"/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xmlns="" id="{795D0A42-E8F7-4298-A09E-DA4EB6FC521D}"/>
              </a:ext>
            </a:extLst>
          </p:cNvPr>
          <p:cNvSpPr txBox="1">
            <a:spLocks/>
          </p:cNvSpPr>
          <p:nvPr/>
        </p:nvSpPr>
        <p:spPr>
          <a:xfrm>
            <a:off x="6388100" y="1134299"/>
            <a:ext cx="5461000" cy="53069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latin typeface="Open Sans"/>
              </a:rPr>
              <a:t>3 sigma from mean calculated sequentially 	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latin typeface="Open Sans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latin typeface="Open Sans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latin typeface="Open Sans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latin typeface="Open Sans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latin typeface="Open Sans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1800" dirty="0">
              <a:latin typeface="Open Sans"/>
            </a:endParaRPr>
          </a:p>
        </p:txBody>
      </p:sp>
      <p:sp>
        <p:nvSpPr>
          <p:cNvPr id="10" name="Oval 9"/>
          <p:cNvSpPr/>
          <p:nvPr/>
        </p:nvSpPr>
        <p:spPr>
          <a:xfrm>
            <a:off x="3695700" y="4102100"/>
            <a:ext cx="292100" cy="5588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Oval 10"/>
          <p:cNvSpPr/>
          <p:nvPr/>
        </p:nvSpPr>
        <p:spPr>
          <a:xfrm>
            <a:off x="1358900" y="3848100"/>
            <a:ext cx="228600" cy="8128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Left Brace 11"/>
          <p:cNvSpPr/>
          <p:nvPr/>
        </p:nvSpPr>
        <p:spPr>
          <a:xfrm rot="5400000">
            <a:off x="2894011" y="1804990"/>
            <a:ext cx="117478" cy="520702"/>
          </a:xfrm>
          <a:prstGeom prst="lef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Box 12"/>
          <p:cNvSpPr txBox="1"/>
          <p:nvPr/>
        </p:nvSpPr>
        <p:spPr>
          <a:xfrm>
            <a:off x="2616200" y="1591272"/>
            <a:ext cx="876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12 hrs</a:t>
            </a:r>
            <a:endParaRPr lang="en-GB" dirty="0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3822700" y="2070100"/>
            <a:ext cx="0" cy="283172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568700" y="1741018"/>
            <a:ext cx="1079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40 mins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82285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PETER L. GREEN, DIEGO ECHEVERRIA and SARINI JAYASINGHE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33</a:t>
            </a:fld>
            <a:endParaRPr lang="en-GB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xmlns="" id="{845CA1BE-F3F6-4B05-883D-DA8E2BDE6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53965"/>
          </a:xfrm>
        </p:spPr>
        <p:txBody>
          <a:bodyPr>
            <a:normAutofit fontScale="90000"/>
          </a:bodyPr>
          <a:lstStyle/>
          <a:p>
            <a:r>
              <a:rPr lang="en-US" altLang="en-US" sz="3400" b="1" dirty="0">
                <a:solidFill>
                  <a:srgbClr val="B18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Mark 4 data filtering</a:t>
            </a:r>
            <a:endParaRPr lang="en-GB" sz="3400" dirty="0"/>
          </a:p>
        </p:txBody>
      </p:sp>
      <p:pic>
        <p:nvPicPr>
          <p:cNvPr id="4098" name="Picture 2" descr="C:\Users\HP\Desktop\Figure_4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61" r="6158"/>
          <a:stretch/>
        </p:blipFill>
        <p:spPr bwMode="auto">
          <a:xfrm>
            <a:off x="604838" y="2070100"/>
            <a:ext cx="5491162" cy="400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xmlns="" id="{795D0A42-E8F7-4298-A09E-DA4EB6FC521D}"/>
              </a:ext>
            </a:extLst>
          </p:cNvPr>
          <p:cNvSpPr txBox="1">
            <a:spLocks/>
          </p:cNvSpPr>
          <p:nvPr/>
        </p:nvSpPr>
        <p:spPr>
          <a:xfrm>
            <a:off x="838200" y="1134299"/>
            <a:ext cx="5461000" cy="53069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latin typeface="Open Sans"/>
              </a:rPr>
              <a:t>3 sigma from mean calculated using the entire distribution	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latin typeface="Open Sans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latin typeface="Open Sans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latin typeface="Open Sans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latin typeface="Open Sans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latin typeface="Open Sans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1800" dirty="0">
              <a:latin typeface="Open Sans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xmlns="" id="{795D0A42-E8F7-4298-A09E-DA4EB6FC521D}"/>
              </a:ext>
            </a:extLst>
          </p:cNvPr>
          <p:cNvSpPr txBox="1">
            <a:spLocks/>
          </p:cNvSpPr>
          <p:nvPr/>
        </p:nvSpPr>
        <p:spPr>
          <a:xfrm>
            <a:off x="6388100" y="1121599"/>
            <a:ext cx="5461000" cy="53069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latin typeface="Open Sans"/>
              </a:rPr>
              <a:t>3 sigma from mean calculated using furnace faults &lt;10</a:t>
            </a:r>
          </a:p>
          <a:p>
            <a:pPr marL="0" indent="0">
              <a:buNone/>
            </a:pPr>
            <a:r>
              <a:rPr lang="en-US" sz="1800" dirty="0">
                <a:latin typeface="Open Sans"/>
              </a:rPr>
              <a:t>	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latin typeface="Open Sans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latin typeface="Open Sans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latin typeface="Open Sans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latin typeface="Open Sans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latin typeface="Open Sans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1800" dirty="0">
              <a:latin typeface="Open Sans"/>
            </a:endParaRPr>
          </a:p>
        </p:txBody>
      </p:sp>
      <p:pic>
        <p:nvPicPr>
          <p:cNvPr id="6146" name="Picture 2" descr="C:\Users\HP\Desktop\Figure_17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36" r="7244"/>
          <a:stretch/>
        </p:blipFill>
        <p:spPr bwMode="auto">
          <a:xfrm>
            <a:off x="6192837" y="1968500"/>
            <a:ext cx="5427663" cy="4089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Left Brace 5"/>
          <p:cNvSpPr/>
          <p:nvPr/>
        </p:nvSpPr>
        <p:spPr>
          <a:xfrm rot="5400000">
            <a:off x="2894011" y="1804990"/>
            <a:ext cx="117478" cy="520702"/>
          </a:xfrm>
          <a:prstGeom prst="lef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/>
          <p:cNvSpPr txBox="1"/>
          <p:nvPr/>
        </p:nvSpPr>
        <p:spPr>
          <a:xfrm>
            <a:off x="2616200" y="1591272"/>
            <a:ext cx="876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12 hrs</a:t>
            </a:r>
            <a:endParaRPr lang="en-GB" dirty="0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3822700" y="2070100"/>
            <a:ext cx="0" cy="283172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568700" y="1741018"/>
            <a:ext cx="1079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40 mins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66070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PETER L. GREEN, DIEGO ECHEVERRIA and SARINI JAYASINGHE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34</a:t>
            </a:fld>
            <a:endParaRPr lang="en-GB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xmlns="" id="{845CA1BE-F3F6-4B05-883D-DA8E2BDE6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53965"/>
          </a:xfrm>
        </p:spPr>
        <p:txBody>
          <a:bodyPr>
            <a:normAutofit fontScale="90000"/>
          </a:bodyPr>
          <a:lstStyle/>
          <a:p>
            <a:r>
              <a:rPr lang="en-US" altLang="en-US" sz="3400" b="1" dirty="0">
                <a:solidFill>
                  <a:srgbClr val="B18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Mark 4 data filtering</a:t>
            </a:r>
            <a:endParaRPr lang="en-GB" sz="34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72" r="7292"/>
          <a:stretch/>
        </p:blipFill>
        <p:spPr bwMode="auto">
          <a:xfrm>
            <a:off x="342900" y="1860550"/>
            <a:ext cx="5651500" cy="4184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7" t="8471" r="6667" b="5834"/>
          <a:stretch/>
        </p:blipFill>
        <p:spPr bwMode="auto">
          <a:xfrm>
            <a:off x="6388099" y="1860550"/>
            <a:ext cx="5294645" cy="3816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xmlns="" id="{795D0A42-E8F7-4298-A09E-DA4EB6FC521D}"/>
              </a:ext>
            </a:extLst>
          </p:cNvPr>
          <p:cNvSpPr txBox="1">
            <a:spLocks/>
          </p:cNvSpPr>
          <p:nvPr/>
        </p:nvSpPr>
        <p:spPr>
          <a:xfrm>
            <a:off x="838200" y="1134299"/>
            <a:ext cx="5461000" cy="53069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latin typeface="Open Sans"/>
              </a:rPr>
              <a:t>3 sigma from mean calculated for the entire distribution	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latin typeface="Open Sans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latin typeface="Open Sans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latin typeface="Open Sans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latin typeface="Open Sans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latin typeface="Open Sans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1800" dirty="0">
              <a:latin typeface="Open Sans"/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xmlns="" id="{795D0A42-E8F7-4298-A09E-DA4EB6FC521D}"/>
              </a:ext>
            </a:extLst>
          </p:cNvPr>
          <p:cNvSpPr txBox="1">
            <a:spLocks/>
          </p:cNvSpPr>
          <p:nvPr/>
        </p:nvSpPr>
        <p:spPr>
          <a:xfrm>
            <a:off x="6388100" y="1134299"/>
            <a:ext cx="5461000" cy="53069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latin typeface="Open Sans"/>
              </a:rPr>
              <a:t>3 sigma from mean calculated sequentially 	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latin typeface="Open Sans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latin typeface="Open Sans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latin typeface="Open Sans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latin typeface="Open Sans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latin typeface="Open Sans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1800" dirty="0">
              <a:latin typeface="Open Sans"/>
            </a:endParaRPr>
          </a:p>
        </p:txBody>
      </p:sp>
      <p:sp>
        <p:nvSpPr>
          <p:cNvPr id="10" name="Left Brace 9"/>
          <p:cNvSpPr/>
          <p:nvPr/>
        </p:nvSpPr>
        <p:spPr>
          <a:xfrm rot="5400000">
            <a:off x="3024979" y="1967708"/>
            <a:ext cx="58739" cy="317500"/>
          </a:xfrm>
          <a:prstGeom prst="lef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/>
          <p:cNvSpPr txBox="1"/>
          <p:nvPr/>
        </p:nvSpPr>
        <p:spPr>
          <a:xfrm>
            <a:off x="2768600" y="1591272"/>
            <a:ext cx="876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 hrs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00591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PETER L. GREEN, DIEGO ECHEVERRIA and SARINI JAYASINGHE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35</a:t>
            </a:fld>
            <a:endParaRPr lang="en-GB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xmlns="" id="{845CA1BE-F3F6-4B05-883D-DA8E2BDE6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53965"/>
          </a:xfrm>
        </p:spPr>
        <p:txBody>
          <a:bodyPr>
            <a:normAutofit fontScale="90000"/>
          </a:bodyPr>
          <a:lstStyle/>
          <a:p>
            <a:r>
              <a:rPr lang="en-US" altLang="en-US" sz="3400" b="1" dirty="0">
                <a:solidFill>
                  <a:srgbClr val="B18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Mark 4 data filtering</a:t>
            </a:r>
            <a:endParaRPr lang="en-GB" sz="34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72" r="7292"/>
          <a:stretch/>
        </p:blipFill>
        <p:spPr bwMode="auto">
          <a:xfrm>
            <a:off x="342900" y="1695450"/>
            <a:ext cx="5651500" cy="4184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 descr="C:\Users\HP\Desktop\Figure_18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24" r="7461"/>
          <a:stretch/>
        </p:blipFill>
        <p:spPr bwMode="auto">
          <a:xfrm>
            <a:off x="6248400" y="1836736"/>
            <a:ext cx="5414962" cy="3927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xmlns="" id="{795D0A42-E8F7-4298-A09E-DA4EB6FC521D}"/>
              </a:ext>
            </a:extLst>
          </p:cNvPr>
          <p:cNvSpPr txBox="1">
            <a:spLocks/>
          </p:cNvSpPr>
          <p:nvPr/>
        </p:nvSpPr>
        <p:spPr>
          <a:xfrm>
            <a:off x="6388100" y="1121599"/>
            <a:ext cx="5461000" cy="53069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latin typeface="Open Sans"/>
              </a:rPr>
              <a:t>3 sigma from mean calculated using furnace faults &lt;10</a:t>
            </a:r>
          </a:p>
          <a:p>
            <a:pPr marL="0" indent="0">
              <a:buNone/>
            </a:pPr>
            <a:r>
              <a:rPr lang="en-US" sz="1800" dirty="0">
                <a:latin typeface="Open Sans"/>
              </a:rPr>
              <a:t>	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latin typeface="Open Sans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latin typeface="Open Sans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latin typeface="Open Sans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latin typeface="Open Sans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latin typeface="Open Sans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1800" dirty="0">
              <a:latin typeface="Open Sans"/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xmlns="" id="{795D0A42-E8F7-4298-A09E-DA4EB6FC521D}"/>
              </a:ext>
            </a:extLst>
          </p:cNvPr>
          <p:cNvSpPr txBox="1">
            <a:spLocks/>
          </p:cNvSpPr>
          <p:nvPr/>
        </p:nvSpPr>
        <p:spPr>
          <a:xfrm>
            <a:off x="838200" y="1134299"/>
            <a:ext cx="5461000" cy="53069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latin typeface="Open Sans"/>
              </a:rPr>
              <a:t>3 sigma from mean calculated for the entire distribution	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latin typeface="Open Sans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latin typeface="Open Sans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latin typeface="Open Sans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latin typeface="Open Sans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latin typeface="Open Sans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1800" dirty="0">
              <a:latin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429312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PETER L. GREEN, DIEGO ECHEVERRIA and SARINI JAYASINGHE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36</a:t>
            </a:fld>
            <a:endParaRPr lang="en-GB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xmlns="" id="{845CA1BE-F3F6-4B05-883D-DA8E2BDE6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53965"/>
          </a:xfrm>
        </p:spPr>
        <p:txBody>
          <a:bodyPr>
            <a:normAutofit fontScale="90000"/>
          </a:bodyPr>
          <a:lstStyle/>
          <a:p>
            <a:r>
              <a:rPr lang="en-US" altLang="en-US" sz="3400" b="1" dirty="0">
                <a:solidFill>
                  <a:srgbClr val="B18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Mark 4 data filtering</a:t>
            </a:r>
            <a:endParaRPr lang="en-GB" sz="34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11" r="6666"/>
          <a:stretch/>
        </p:blipFill>
        <p:spPr bwMode="auto">
          <a:xfrm>
            <a:off x="6159500" y="1727200"/>
            <a:ext cx="5689600" cy="417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 descr="C:\Users\HP\Desktop\Figure_14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07" r="8112"/>
          <a:stretch/>
        </p:blipFill>
        <p:spPr bwMode="auto">
          <a:xfrm>
            <a:off x="757239" y="1714500"/>
            <a:ext cx="5376862" cy="4086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xmlns="" id="{795D0A42-E8F7-4298-A09E-DA4EB6FC521D}"/>
              </a:ext>
            </a:extLst>
          </p:cNvPr>
          <p:cNvSpPr txBox="1">
            <a:spLocks/>
          </p:cNvSpPr>
          <p:nvPr/>
        </p:nvSpPr>
        <p:spPr>
          <a:xfrm>
            <a:off x="838200" y="1134299"/>
            <a:ext cx="5461000" cy="53069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latin typeface="Open Sans"/>
              </a:rPr>
              <a:t>3 sigma from mean calculated for the entire distribution	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latin typeface="Open Sans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latin typeface="Open Sans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latin typeface="Open Sans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latin typeface="Open Sans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latin typeface="Open Sans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1800" dirty="0">
              <a:latin typeface="Open Sans"/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xmlns="" id="{795D0A42-E8F7-4298-A09E-DA4EB6FC521D}"/>
              </a:ext>
            </a:extLst>
          </p:cNvPr>
          <p:cNvSpPr txBox="1">
            <a:spLocks/>
          </p:cNvSpPr>
          <p:nvPr/>
        </p:nvSpPr>
        <p:spPr>
          <a:xfrm>
            <a:off x="6388100" y="1134299"/>
            <a:ext cx="5461000" cy="53069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latin typeface="Open Sans"/>
              </a:rPr>
              <a:t>3 sigma from mean calculated sequentially	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latin typeface="Open Sans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latin typeface="Open Sans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latin typeface="Open Sans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latin typeface="Open Sans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latin typeface="Open Sans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1800" dirty="0">
              <a:latin typeface="Open Sans"/>
            </a:endParaRPr>
          </a:p>
        </p:txBody>
      </p:sp>
      <p:sp>
        <p:nvSpPr>
          <p:cNvPr id="10" name="Oval 9"/>
          <p:cNvSpPr/>
          <p:nvPr/>
        </p:nvSpPr>
        <p:spPr>
          <a:xfrm>
            <a:off x="8763000" y="3594100"/>
            <a:ext cx="533400" cy="8763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/>
          <p:cNvSpPr txBox="1"/>
          <p:nvPr/>
        </p:nvSpPr>
        <p:spPr>
          <a:xfrm>
            <a:off x="9118600" y="3002400"/>
            <a:ext cx="15113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Are these spikes or not?</a:t>
            </a:r>
            <a:endParaRPr lang="en-GB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7682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PETER L. GREEN, DIEGO ECHEVERRIA and SARINI JAYASINGHE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37</a:t>
            </a:fld>
            <a:endParaRPr lang="en-GB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xmlns="" id="{845CA1BE-F3F6-4B05-883D-DA8E2BDE6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53965"/>
          </a:xfrm>
        </p:spPr>
        <p:txBody>
          <a:bodyPr>
            <a:normAutofit fontScale="90000"/>
          </a:bodyPr>
          <a:lstStyle/>
          <a:p>
            <a:r>
              <a:rPr lang="en-US" altLang="en-US" sz="3400" b="1" dirty="0">
                <a:solidFill>
                  <a:srgbClr val="B18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Mark 4 data filtering</a:t>
            </a:r>
            <a:endParaRPr lang="en-GB" sz="340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44" r="7500"/>
          <a:stretch/>
        </p:blipFill>
        <p:spPr bwMode="auto">
          <a:xfrm>
            <a:off x="6197600" y="1701800"/>
            <a:ext cx="5638800" cy="425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 descr="C:\Users\HP\Desktop\Figure_15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01" r="8031"/>
          <a:stretch/>
        </p:blipFill>
        <p:spPr bwMode="auto">
          <a:xfrm>
            <a:off x="536575" y="1854200"/>
            <a:ext cx="5381625" cy="3959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xmlns="" id="{795D0A42-E8F7-4298-A09E-DA4EB6FC521D}"/>
              </a:ext>
            </a:extLst>
          </p:cNvPr>
          <p:cNvSpPr txBox="1">
            <a:spLocks/>
          </p:cNvSpPr>
          <p:nvPr/>
        </p:nvSpPr>
        <p:spPr>
          <a:xfrm>
            <a:off x="838200" y="1134299"/>
            <a:ext cx="5461000" cy="53069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latin typeface="Open Sans"/>
              </a:rPr>
              <a:t>3 sigma from mean calculated for the entire distribution	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latin typeface="Open Sans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latin typeface="Open Sans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latin typeface="Open Sans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latin typeface="Open Sans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latin typeface="Open Sans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1800" dirty="0">
              <a:latin typeface="Open Sans"/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xmlns="" id="{795D0A42-E8F7-4298-A09E-DA4EB6FC521D}"/>
              </a:ext>
            </a:extLst>
          </p:cNvPr>
          <p:cNvSpPr txBox="1">
            <a:spLocks/>
          </p:cNvSpPr>
          <p:nvPr/>
        </p:nvSpPr>
        <p:spPr>
          <a:xfrm>
            <a:off x="6388100" y="1134299"/>
            <a:ext cx="5461000" cy="53069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latin typeface="Open Sans"/>
              </a:rPr>
              <a:t>3 sigma from mean calculated sequentially 	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latin typeface="Open Sans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latin typeface="Open Sans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latin typeface="Open Sans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latin typeface="Open Sans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latin typeface="Open Sans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1800" dirty="0">
              <a:latin typeface="Open Sans"/>
            </a:endParaRPr>
          </a:p>
        </p:txBody>
      </p:sp>
      <p:sp>
        <p:nvSpPr>
          <p:cNvPr id="10" name="Oval 9"/>
          <p:cNvSpPr/>
          <p:nvPr/>
        </p:nvSpPr>
        <p:spPr>
          <a:xfrm>
            <a:off x="8470900" y="3632200"/>
            <a:ext cx="762000" cy="8763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/>
          <p:cNvSpPr txBox="1"/>
          <p:nvPr/>
        </p:nvSpPr>
        <p:spPr>
          <a:xfrm>
            <a:off x="9118600" y="3002400"/>
            <a:ext cx="15113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Are these spikes or not?</a:t>
            </a:r>
            <a:endParaRPr lang="en-GB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5923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PETER L. GREEN, DIEGO ECHEVERRIA and SARINI JAYASINGHE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38</a:t>
            </a:fld>
            <a:endParaRPr lang="en-GB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xmlns="" id="{795D0A42-E8F7-4298-A09E-DA4EB6FC52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70012"/>
            <a:ext cx="10515600" cy="530695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200" b="0" i="0" dirty="0">
              <a:effectLst/>
              <a:latin typeface="Open Sans"/>
            </a:endParaRPr>
          </a:p>
          <a:p>
            <a:pPr marL="0" indent="0">
              <a:buNone/>
            </a:pPr>
            <a:endParaRPr lang="en-US" sz="2200" dirty="0">
              <a:latin typeface="Open Sans"/>
            </a:endParaRPr>
          </a:p>
          <a:p>
            <a:pPr marL="0" indent="0">
              <a:buNone/>
            </a:pPr>
            <a:endParaRPr lang="en-US" sz="2200" b="0" i="0" dirty="0">
              <a:effectLst/>
              <a:latin typeface="Open Sans"/>
            </a:endParaRPr>
          </a:p>
          <a:p>
            <a:pPr marL="0" indent="0">
              <a:buNone/>
            </a:pPr>
            <a:endParaRPr lang="en-US" sz="2200" dirty="0">
              <a:latin typeface="Open Sans"/>
            </a:endParaRPr>
          </a:p>
          <a:p>
            <a:pPr marL="0" indent="0">
              <a:buNone/>
            </a:pPr>
            <a:endParaRPr lang="en-US" sz="2200" dirty="0">
              <a:latin typeface="Open Sans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xmlns="" id="{845CA1BE-F3F6-4B05-883D-DA8E2BDE6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53965"/>
          </a:xfrm>
        </p:spPr>
        <p:txBody>
          <a:bodyPr>
            <a:noAutofit/>
          </a:bodyPr>
          <a:lstStyle/>
          <a:p>
            <a:r>
              <a:rPr lang="en-US" altLang="en-US" sz="2800" b="1" dirty="0">
                <a:solidFill>
                  <a:srgbClr val="B18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Estimating time lags</a:t>
            </a:r>
            <a:endParaRPr lang="en-GB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xmlns="" id="{22CA0AB4-3C42-4A95-9F29-F14F2BA24126}"/>
                  </a:ext>
                </a:extLst>
              </p:cNvPr>
              <p:cNvSpPr txBox="1"/>
              <p:nvPr/>
            </p:nvSpPr>
            <p:spPr>
              <a:xfrm>
                <a:off x="1031289" y="1163248"/>
                <a:ext cx="10129421" cy="28872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We generated N = 500 samples of the time lags, from a Gaussian distribution as follows,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𝑡𝑖𝑚𝑒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𝑙𝑎𝑔𝑠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𝑡𝑖𝑚𝑒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𝑙𝑎</m:t>
                      </m:r>
                      <m:sSub>
                        <m:sSubPr>
                          <m:ctrlPr>
                            <a:rPr lang="en-GB" sz="20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𝑔𝑠</m:t>
                          </m:r>
                        </m:e>
                        <m:sub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𝑃𝑖𝑙𝑘𝑖𝑛𝑔𝑡𝑜𝑛</m:t>
                          </m:r>
                        </m:sub>
                      </m:sSub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GB" sz="2000" b="0" i="1" smtClean="0">
                              <a:latin typeface="Cambria Math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sz="2000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0,1</m:t>
                              </m:r>
                            </m:e>
                            <m:sup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GB" sz="2000" b="0" dirty="0"/>
              </a:p>
              <a:p>
                <a:endParaRPr lang="en-US" sz="2000" dirty="0"/>
              </a:p>
              <a:p>
                <a:r>
                  <a:rPr lang="en-GB" sz="2000" dirty="0"/>
                  <a:t>Defining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000" dirty="0">
                    <a:solidFill>
                      <a:srgbClr val="212121"/>
                    </a:solidFill>
                    <a:latin typeface="Calibri" panose="020F0502020204030204" pitchFamily="34" charset="0"/>
                  </a:rPr>
                  <a:t> hour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GB" sz="2000" b="0" i="0" u="none" strike="noStrike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</a:rPr>
                  <a:t>Tag: 8122 Regenerator Base Temperature Port 1 LHS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GB" sz="2000" b="0" i="0" u="none" strike="noStrike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</a:rPr>
                  <a:t>Time lag provided = 36 hours</a:t>
                </a:r>
                <a:endParaRPr lang="en-GB" sz="2000" dirty="0">
                  <a:solidFill>
                    <a:srgbClr val="000000"/>
                  </a:solidFill>
                  <a:latin typeface="Calibri" panose="020F0502020204030204" pitchFamily="34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GB" sz="2000" dirty="0">
                    <a:solidFill>
                      <a:srgbClr val="000000"/>
                    </a:solidFill>
                    <a:latin typeface="Calibri" panose="020F0502020204030204" pitchFamily="34" charset="0"/>
                  </a:rPr>
                  <a:t>Min = 35, Max = 37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2CA0AB4-3C42-4A95-9F29-F14F2BA241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1289" y="1163248"/>
                <a:ext cx="10129421" cy="2887265"/>
              </a:xfrm>
              <a:prstGeom prst="rect">
                <a:avLst/>
              </a:prstGeom>
              <a:blipFill>
                <a:blip r:embed="rId2"/>
                <a:stretch>
                  <a:fillRect l="-602" t="-1268" b="-296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60199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PETER L. GREEN, DIEGO ECHEVERRIA and SARINI JAYASINGHE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39</a:t>
            </a:fld>
            <a:endParaRPr lang="en-GB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xmlns="" id="{795D0A42-E8F7-4298-A09E-DA4EB6FC52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70012"/>
            <a:ext cx="10515600" cy="530695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200" b="0" i="0" dirty="0">
              <a:effectLst/>
              <a:latin typeface="Open Sans"/>
            </a:endParaRPr>
          </a:p>
          <a:p>
            <a:pPr marL="0" indent="0">
              <a:buNone/>
            </a:pPr>
            <a:endParaRPr lang="en-US" sz="2200" dirty="0">
              <a:latin typeface="Open Sans"/>
            </a:endParaRPr>
          </a:p>
          <a:p>
            <a:pPr marL="0" indent="0">
              <a:buNone/>
            </a:pPr>
            <a:endParaRPr lang="en-US" sz="2200" b="0" i="0" dirty="0">
              <a:effectLst/>
              <a:latin typeface="Open Sans"/>
            </a:endParaRPr>
          </a:p>
          <a:p>
            <a:pPr marL="0" indent="0">
              <a:buNone/>
            </a:pPr>
            <a:endParaRPr lang="en-US" sz="2200" dirty="0">
              <a:latin typeface="Open Sans"/>
            </a:endParaRPr>
          </a:p>
          <a:p>
            <a:pPr marL="0" indent="0">
              <a:buNone/>
            </a:pPr>
            <a:endParaRPr lang="en-US" sz="2200" dirty="0">
              <a:latin typeface="Open Sans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xmlns="" id="{845CA1BE-F3F6-4B05-883D-DA8E2BDE6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53965"/>
          </a:xfrm>
        </p:spPr>
        <p:txBody>
          <a:bodyPr>
            <a:noAutofit/>
          </a:bodyPr>
          <a:lstStyle/>
          <a:p>
            <a:r>
              <a:rPr lang="en-US" altLang="en-US" sz="2800" b="1" dirty="0">
                <a:solidFill>
                  <a:srgbClr val="B18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Estimating time lags</a:t>
            </a:r>
            <a:endParaRPr lang="en-GB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xmlns="" id="{22CA0AB4-3C42-4A95-9F29-F14F2BA24126}"/>
                  </a:ext>
                </a:extLst>
              </p:cNvPr>
              <p:cNvSpPr txBox="1"/>
              <p:nvPr/>
            </p:nvSpPr>
            <p:spPr>
              <a:xfrm>
                <a:off x="1031289" y="1163248"/>
                <a:ext cx="10129421" cy="381059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We generated N = 1500 samples of the time lags, from a uniform distribution,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𝑡𝑖𝑚𝑒</m:t>
                      </m:r>
                      <m:r>
                        <a:rPr lang="en-GB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𝑙𝑎𝑔𝑠</m:t>
                      </m:r>
                      <m:r>
                        <a:rPr lang="en-GB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∼</m:t>
                      </m:r>
                      <m:r>
                        <m:rPr>
                          <m:sty m:val="p"/>
                        </m:rPr>
                        <a:rPr lang="en-GB" sz="20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Uniform</m:t>
                      </m:r>
                      <m:r>
                        <a:rPr lang="en-GB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𝑇𝑖𝑚𝑒𝐿𝑎𝑔</m:t>
                      </m:r>
                      <m:sSub>
                        <m:sSubPr>
                          <m:ctrlPr>
                            <a:rPr lang="en-GB" sz="2000" i="1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GB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GB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𝑃𝑖𝑙𝑘𝑖𝑛𝑔𝑡𝑜𝑛</m:t>
                          </m:r>
                        </m:sub>
                      </m:sSub>
                      <m:r>
                        <a:rPr lang="en-GB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GB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𝑇𝑖𝑚𝑒𝐿𝑎𝑔</m:t>
                      </m:r>
                      <m:sSub>
                        <m:sSubPr>
                          <m:ctrlPr>
                            <a:rPr lang="en-GB" sz="2000" i="1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GB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GB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𝑃𝑖𝑙𝑘𝑖𝑛𝑔𝑡𝑜𝑛</m:t>
                          </m:r>
                        </m:sub>
                      </m:sSub>
                      <m:r>
                        <a:rPr lang="en-GB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GB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  <a:p>
                <a:endParaRPr lang="en-US" sz="2000" dirty="0"/>
              </a:p>
              <a:p>
                <a:r>
                  <a:rPr lang="en-GB" sz="2000" dirty="0"/>
                  <a:t>We assumed that the tags with the maximum time lag (in this case 36 hours) can have a time lag up to 96 hours (4 days). For instance,</a:t>
                </a:r>
              </a:p>
              <a:p>
                <a:endParaRPr lang="en-US" sz="2000" dirty="0">
                  <a:solidFill>
                    <a:srgbClr val="212121"/>
                  </a:solidFill>
                  <a:latin typeface="Calibri" panose="020F0502020204030204" pitchFamily="34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GB" sz="2000" b="0" i="0" u="none" strike="noStrike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</a:rPr>
                  <a:t>Tag: 8122 Regenerator Base Temperature Port 1 LHS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GB" sz="2000" b="0" i="0" u="none" strike="noStrike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</a:rPr>
                  <a:t>Time lag provided = 36 hours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GB" sz="2000" dirty="0">
                    <a:solidFill>
                      <a:srgbClr val="000000"/>
                    </a:solidFill>
                    <a:latin typeface="Calibri" panose="020F0502020204030204" pitchFamily="34" charset="0"/>
                  </a:rPr>
                  <a:t>Therefore,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=72</m:t>
                    </m:r>
                  </m:oMath>
                </a14:m>
                <a:r>
                  <a:rPr lang="en-GB" sz="2000" dirty="0">
                    <a:solidFill>
                      <a:srgbClr val="000000"/>
                    </a:solidFill>
                    <a:latin typeface="Calibri" panose="020F0502020204030204" pitchFamily="34" charset="0"/>
                  </a:rPr>
                  <a:t> (hours).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GB" sz="2000" dirty="0">
                    <a:solidFill>
                      <a:srgbClr val="000000"/>
                    </a:solidFill>
                    <a:latin typeface="Calibri" panose="020F0502020204030204" pitchFamily="34" charset="0"/>
                  </a:rPr>
                  <a:t>Min = 36 hours, Max = 96 hours.</a:t>
                </a:r>
              </a:p>
              <a:p>
                <a:endParaRPr lang="en-US" sz="2000" dirty="0">
                  <a:solidFill>
                    <a:srgbClr val="212121"/>
                  </a:solidFill>
                  <a:latin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2CA0AB4-3C42-4A95-9F29-F14F2BA241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1289" y="1163248"/>
                <a:ext cx="10129421" cy="3810595"/>
              </a:xfrm>
              <a:prstGeom prst="rect">
                <a:avLst/>
              </a:prstGeom>
              <a:blipFill>
                <a:blip r:embed="rId2"/>
                <a:stretch>
                  <a:fillRect l="-602" t="-960" r="-96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8534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PETER L. GREEN, DIEGO ECHEVERRIA and SARINI JAYASINGHE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4</a:t>
            </a:fld>
            <a:endParaRPr lang="en-GB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xmlns="" id="{845CA1BE-F3F6-4B05-883D-DA8E2BDE6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8453"/>
            <a:ext cx="10515600" cy="353965"/>
          </a:xfrm>
        </p:spPr>
        <p:txBody>
          <a:bodyPr>
            <a:noAutofit/>
          </a:bodyPr>
          <a:lstStyle/>
          <a:p>
            <a:r>
              <a:rPr lang="en-US" altLang="en-US" sz="2800" b="1" dirty="0">
                <a:solidFill>
                  <a:srgbClr val="B18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Processing Engineering Limits (1)</a:t>
            </a:r>
            <a:endParaRPr lang="en-GB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C638B091-369E-458B-AEC1-35C3550842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434" y="870012"/>
            <a:ext cx="3274446" cy="265790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8A6BB597-8737-4B2D-AA92-14471C1A5C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2241" y="870012"/>
            <a:ext cx="3352279" cy="264995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C8E0F682-E2F2-46BD-B216-A2D8309BA6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1681" y="870013"/>
            <a:ext cx="3359054" cy="2657906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BBB7D6C3-2887-43BD-BCEB-BDE507BE42ED}"/>
              </a:ext>
            </a:extLst>
          </p:cNvPr>
          <p:cNvSpPr/>
          <p:nvPr/>
        </p:nvSpPr>
        <p:spPr>
          <a:xfrm>
            <a:off x="5334000" y="3068320"/>
            <a:ext cx="248920" cy="2844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xmlns="" id="{46BE102B-2E77-464B-A359-EA48FF25DFF0}"/>
              </a:ext>
            </a:extLst>
          </p:cNvPr>
          <p:cNvCxnSpPr/>
          <p:nvPr/>
        </p:nvCxnSpPr>
        <p:spPr>
          <a:xfrm flipV="1">
            <a:off x="5623560" y="3256280"/>
            <a:ext cx="1640840" cy="9652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xmlns="" id="{F7C37B1B-E246-4D70-BFED-2879B64B55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1664" y="3527918"/>
            <a:ext cx="3123216" cy="246888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xmlns="" id="{E736A5C4-6D25-4B87-9AEA-9631D41591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19600" y="3478077"/>
            <a:ext cx="3228799" cy="2568561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3A7B7596-CC42-42D8-920C-C0C54D916FF8}"/>
              </a:ext>
            </a:extLst>
          </p:cNvPr>
          <p:cNvSpPr/>
          <p:nvPr/>
        </p:nvSpPr>
        <p:spPr>
          <a:xfrm>
            <a:off x="5659120" y="5689600"/>
            <a:ext cx="538480" cy="1320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xmlns="" id="{92E7CFCA-1E13-4DDF-83DE-590935D883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64400" y="3559300"/>
            <a:ext cx="3123216" cy="2586282"/>
          </a:xfrm>
          <a:prstGeom prst="rect">
            <a:avLst/>
          </a:prstGeom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xmlns="" id="{D4819451-8389-4192-96FA-59E2D164EAE4}"/>
              </a:ext>
            </a:extLst>
          </p:cNvPr>
          <p:cNvCxnSpPr/>
          <p:nvPr/>
        </p:nvCxnSpPr>
        <p:spPr>
          <a:xfrm flipV="1">
            <a:off x="6294120" y="5151120"/>
            <a:ext cx="1859280" cy="67056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30484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PETER L. GREEN, DIEGO ECHEVERRIA and SARINI JAYASINGHE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40</a:t>
            </a:fld>
            <a:endParaRPr lang="en-GB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xmlns="" id="{795D0A42-E8F7-4298-A09E-DA4EB6FC52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70012"/>
            <a:ext cx="10515600" cy="530695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200" b="0" i="0" dirty="0">
              <a:effectLst/>
              <a:latin typeface="Open Sans"/>
            </a:endParaRPr>
          </a:p>
          <a:p>
            <a:pPr marL="0" indent="0">
              <a:buNone/>
            </a:pPr>
            <a:endParaRPr lang="en-US" sz="2200" dirty="0">
              <a:latin typeface="Open Sans"/>
            </a:endParaRPr>
          </a:p>
          <a:p>
            <a:pPr marL="0" indent="0">
              <a:buNone/>
            </a:pPr>
            <a:endParaRPr lang="en-US" sz="2200" b="0" i="0" dirty="0">
              <a:effectLst/>
              <a:latin typeface="Open Sans"/>
            </a:endParaRPr>
          </a:p>
          <a:p>
            <a:pPr marL="0" indent="0">
              <a:buNone/>
            </a:pPr>
            <a:endParaRPr lang="en-US" sz="2200" dirty="0">
              <a:latin typeface="Open Sans"/>
            </a:endParaRPr>
          </a:p>
          <a:p>
            <a:pPr marL="0" indent="0">
              <a:buNone/>
            </a:pPr>
            <a:endParaRPr lang="en-US" sz="2200" dirty="0">
              <a:latin typeface="Open San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itle 1">
                <a:extLst>
                  <a:ext uri="{FF2B5EF4-FFF2-40B4-BE49-F238E27FC236}">
                    <a16:creationId xmlns:a16="http://schemas.microsoft.com/office/drawing/2014/main" xmlns="" id="{845CA1BE-F3F6-4B05-883D-DA8E2BDE60D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465338" y="1421568"/>
                <a:ext cx="1638670" cy="504886"/>
              </a:xfrm>
            </p:spPr>
            <p:txBody>
              <a:bodyPr>
                <a:noAutofit/>
              </a:bodyPr>
              <a:lstStyle/>
              <a:p>
                <a:pPr/>
                <a:r>
                  <a:rPr lang="en-GB" sz="2400" dirty="0"/>
                  <a:t>N = 500</a:t>
                </a:r>
                <a:br>
                  <a:rPr lang="en-GB" sz="2400" dirty="0"/>
                </a:br>
                <a:r>
                  <a:rPr lang="en-GB" sz="2400" dirty="0"/>
                  <a:t>From a Gaussian distribution</a:t>
                </a:r>
                <a:br>
                  <a:rPr lang="en-GB" sz="2400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± 1 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h𝑜𝑢𝑟</m:t>
                      </m:r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12" name="Title 1">
                <a:extLst>
                  <a:ext uri="{FF2B5EF4-FFF2-40B4-BE49-F238E27FC236}">
                    <a16:creationId xmlns:a16="http://schemas.microsoft.com/office/drawing/2014/main" id="{845CA1BE-F3F6-4B05-883D-DA8E2BDE60D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465338" y="1421568"/>
                <a:ext cx="1638670" cy="504886"/>
              </a:xfrm>
              <a:blipFill>
                <a:blip r:embed="rId2"/>
                <a:stretch>
                  <a:fillRect l="-5576" t="-138554" r="-2602" b="-12530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itle 1">
            <a:extLst>
              <a:ext uri="{FF2B5EF4-FFF2-40B4-BE49-F238E27FC236}">
                <a16:creationId xmlns:a16="http://schemas.microsoft.com/office/drawing/2014/main" xmlns="" id="{93CA0387-487B-49CD-9F2E-9BFA123C7FF1}"/>
              </a:ext>
            </a:extLst>
          </p:cNvPr>
          <p:cNvSpPr txBox="1">
            <a:spLocks/>
          </p:cNvSpPr>
          <p:nvPr/>
        </p:nvSpPr>
        <p:spPr>
          <a:xfrm>
            <a:off x="465338" y="4219514"/>
            <a:ext cx="1638670" cy="5048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400" dirty="0"/>
              <a:t>N = 1500</a:t>
            </a:r>
            <a:br>
              <a:rPr lang="en-GB" sz="2400" dirty="0"/>
            </a:br>
            <a:r>
              <a:rPr lang="en-GB" sz="2400" dirty="0"/>
              <a:t>From a Uniform distribution</a:t>
            </a:r>
          </a:p>
          <a:p>
            <a:r>
              <a:rPr lang="en-GB" sz="2400" dirty="0"/>
              <a:t>Up to 4 days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xmlns="" id="{D2E917C6-ECF6-4DD6-867D-7119FC04FD0D}"/>
              </a:ext>
            </a:extLst>
          </p:cNvPr>
          <p:cNvSpPr txBox="1">
            <a:spLocks/>
          </p:cNvSpPr>
          <p:nvPr/>
        </p:nvSpPr>
        <p:spPr>
          <a:xfrm>
            <a:off x="9987379" y="1608570"/>
            <a:ext cx="1837100" cy="5048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200" dirty="0"/>
              <a:t>MSE = 0.1155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xmlns="" id="{625177C2-144C-442C-9DDD-48BB0002FCD5}"/>
              </a:ext>
            </a:extLst>
          </p:cNvPr>
          <p:cNvSpPr txBox="1">
            <a:spLocks/>
          </p:cNvSpPr>
          <p:nvPr/>
        </p:nvSpPr>
        <p:spPr>
          <a:xfrm>
            <a:off x="9987379" y="4394446"/>
            <a:ext cx="1837100" cy="5048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200" dirty="0"/>
              <a:t>MSE = 0.1189</a:t>
            </a:r>
          </a:p>
        </p:txBody>
      </p:sp>
      <p:pic>
        <p:nvPicPr>
          <p:cNvPr id="6" name="Picture 5" descr="Chart, histogram&#10;&#10;Description automatically generated">
            <a:extLst>
              <a:ext uri="{FF2B5EF4-FFF2-40B4-BE49-F238E27FC236}">
                <a16:creationId xmlns:a16="http://schemas.microsoft.com/office/drawing/2014/main" xmlns="" id="{DBAD2BEA-E51B-4190-A75E-F448CDF77B5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01" t="8582" r="10873" b="5017"/>
          <a:stretch/>
        </p:blipFill>
        <p:spPr>
          <a:xfrm>
            <a:off x="2104008" y="136525"/>
            <a:ext cx="7883371" cy="3117426"/>
          </a:xfrm>
          <a:prstGeom prst="rect">
            <a:avLst/>
          </a:prstGeom>
        </p:spPr>
      </p:pic>
      <p:pic>
        <p:nvPicPr>
          <p:cNvPr id="9" name="Picture 8" descr="Chart, histogram&#10;&#10;Description automatically generated">
            <a:extLst>
              <a:ext uri="{FF2B5EF4-FFF2-40B4-BE49-F238E27FC236}">
                <a16:creationId xmlns:a16="http://schemas.microsoft.com/office/drawing/2014/main" xmlns="" id="{4CB1A3CE-FFC7-4C9C-BB22-6C65CF8814B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48" t="8722" r="10582" b="5296"/>
          <a:stretch/>
        </p:blipFill>
        <p:spPr>
          <a:xfrm>
            <a:off x="2104008" y="3429000"/>
            <a:ext cx="7883371" cy="2838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494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PETER L. GREEN, DIEGO ECHEVERRIA and SARINI JAYASINGHE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41</a:t>
            </a:fld>
            <a:endParaRPr lang="en-GB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xmlns="" id="{795D0A42-E8F7-4298-A09E-DA4EB6FC52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70012"/>
            <a:ext cx="10515600" cy="530695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200" b="0" i="0" dirty="0">
              <a:effectLst/>
              <a:latin typeface="Open Sans"/>
            </a:endParaRPr>
          </a:p>
          <a:p>
            <a:pPr marL="0" indent="0">
              <a:buNone/>
            </a:pPr>
            <a:endParaRPr lang="en-US" sz="2200" dirty="0">
              <a:latin typeface="Open Sans"/>
            </a:endParaRPr>
          </a:p>
          <a:p>
            <a:pPr marL="0" indent="0">
              <a:buNone/>
            </a:pPr>
            <a:endParaRPr lang="en-US" sz="2200" b="0" i="0" dirty="0">
              <a:effectLst/>
              <a:latin typeface="Open Sans"/>
            </a:endParaRPr>
          </a:p>
          <a:p>
            <a:pPr marL="0" indent="0">
              <a:buNone/>
            </a:pPr>
            <a:endParaRPr lang="en-US" sz="2200" dirty="0">
              <a:latin typeface="Open Sans"/>
            </a:endParaRPr>
          </a:p>
          <a:p>
            <a:pPr marL="0" indent="0">
              <a:buNone/>
            </a:pPr>
            <a:endParaRPr lang="en-US" sz="2200" dirty="0">
              <a:latin typeface="Open Sans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xmlns="" id="{845CA1BE-F3F6-4B05-883D-DA8E2BDE6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338" y="1421568"/>
            <a:ext cx="1638670" cy="504886"/>
          </a:xfrm>
        </p:spPr>
        <p:txBody>
          <a:bodyPr>
            <a:noAutofit/>
          </a:bodyPr>
          <a:lstStyle/>
          <a:p>
            <a:r>
              <a:rPr lang="en-GB" sz="2400" dirty="0"/>
              <a:t>N = 500</a:t>
            </a:r>
            <a:br>
              <a:rPr lang="en-GB" sz="2400" dirty="0"/>
            </a:br>
            <a:r>
              <a:rPr lang="en-GB" sz="2400" dirty="0"/>
              <a:t>From a Gaussian distribution</a:t>
            </a:r>
          </a:p>
        </p:txBody>
      </p:sp>
      <p:pic>
        <p:nvPicPr>
          <p:cNvPr id="3" name="Picture 2" descr="Chart&#10;&#10;Description automatically generated with medium confidence">
            <a:extLst>
              <a:ext uri="{FF2B5EF4-FFF2-40B4-BE49-F238E27FC236}">
                <a16:creationId xmlns:a16="http://schemas.microsoft.com/office/drawing/2014/main" xmlns="" id="{83B85E04-B183-46FA-91A9-35043CF892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6" t="8722" r="10143" b="5157"/>
          <a:stretch/>
        </p:blipFill>
        <p:spPr>
          <a:xfrm>
            <a:off x="2574687" y="365126"/>
            <a:ext cx="7042623" cy="2991775"/>
          </a:xfrm>
          <a:prstGeom prst="rect">
            <a:avLst/>
          </a:prstGeom>
        </p:spPr>
      </p:pic>
      <p:pic>
        <p:nvPicPr>
          <p:cNvPr id="7" name="Picture 6" descr="Graphical user interface, chart&#10;&#10;Description automatically generated">
            <a:extLst>
              <a:ext uri="{FF2B5EF4-FFF2-40B4-BE49-F238E27FC236}">
                <a16:creationId xmlns:a16="http://schemas.microsoft.com/office/drawing/2014/main" xmlns="" id="{02575BE7-99F2-4929-84B7-CA4CD7569E0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6" t="8722" r="10291" b="5436"/>
          <a:stretch/>
        </p:blipFill>
        <p:spPr>
          <a:xfrm>
            <a:off x="2574688" y="3305790"/>
            <a:ext cx="7042624" cy="3187084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xmlns="" id="{93CA0387-487B-49CD-9F2E-9BFA123C7FF1}"/>
              </a:ext>
            </a:extLst>
          </p:cNvPr>
          <p:cNvSpPr txBox="1">
            <a:spLocks/>
          </p:cNvSpPr>
          <p:nvPr/>
        </p:nvSpPr>
        <p:spPr>
          <a:xfrm>
            <a:off x="465338" y="4219514"/>
            <a:ext cx="1638670" cy="5048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400" dirty="0"/>
              <a:t>N = 1500</a:t>
            </a:r>
            <a:br>
              <a:rPr lang="en-GB" sz="2400" dirty="0"/>
            </a:br>
            <a:r>
              <a:rPr lang="en-GB" sz="2400" dirty="0"/>
              <a:t>From a Uniform distribution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xmlns="" id="{D2E917C6-ECF6-4DD6-867D-7119FC04FD0D}"/>
              </a:ext>
            </a:extLst>
          </p:cNvPr>
          <p:cNvSpPr txBox="1">
            <a:spLocks/>
          </p:cNvSpPr>
          <p:nvPr/>
        </p:nvSpPr>
        <p:spPr>
          <a:xfrm>
            <a:off x="9987379" y="1608570"/>
            <a:ext cx="1837100" cy="5048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200" dirty="0"/>
              <a:t>MSE = 0.1155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xmlns="" id="{625177C2-144C-442C-9DDD-48BB0002FCD5}"/>
              </a:ext>
            </a:extLst>
          </p:cNvPr>
          <p:cNvSpPr txBox="1">
            <a:spLocks/>
          </p:cNvSpPr>
          <p:nvPr/>
        </p:nvSpPr>
        <p:spPr>
          <a:xfrm>
            <a:off x="9987379" y="4394446"/>
            <a:ext cx="1837100" cy="5048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200" dirty="0"/>
              <a:t>MSE = 0.1189</a:t>
            </a:r>
          </a:p>
        </p:txBody>
      </p:sp>
    </p:spTree>
    <p:extLst>
      <p:ext uri="{BB962C8B-B14F-4D97-AF65-F5344CB8AC3E}">
        <p14:creationId xmlns:p14="http://schemas.microsoft.com/office/powerpoint/2010/main" val="188573660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PETER L. GREEN, DIEGO ECHEVERRIA and SARINI JAYASINGHE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42</a:t>
            </a:fld>
            <a:endParaRPr lang="en-GB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xmlns="" id="{795D0A42-E8F7-4298-A09E-DA4EB6FC52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70012"/>
            <a:ext cx="10515600" cy="530695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200" b="0" i="0" dirty="0">
              <a:effectLst/>
              <a:latin typeface="Open Sans"/>
            </a:endParaRPr>
          </a:p>
          <a:p>
            <a:pPr marL="0" indent="0">
              <a:buNone/>
            </a:pPr>
            <a:endParaRPr lang="en-US" sz="2200" dirty="0">
              <a:latin typeface="Open Sans"/>
            </a:endParaRPr>
          </a:p>
          <a:p>
            <a:pPr marL="0" indent="0">
              <a:buNone/>
            </a:pPr>
            <a:endParaRPr lang="en-US" sz="2200" b="0" i="0" dirty="0">
              <a:effectLst/>
              <a:latin typeface="Open Sans"/>
            </a:endParaRPr>
          </a:p>
          <a:p>
            <a:pPr marL="0" indent="0">
              <a:buNone/>
            </a:pPr>
            <a:endParaRPr lang="en-US" sz="2200" dirty="0">
              <a:latin typeface="Open Sans"/>
            </a:endParaRPr>
          </a:p>
          <a:p>
            <a:pPr marL="0" indent="0">
              <a:buNone/>
            </a:pPr>
            <a:endParaRPr lang="en-US" sz="2200" dirty="0">
              <a:latin typeface="Open Sans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xmlns="" id="{845CA1BE-F3F6-4B05-883D-DA8E2BDE6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53965"/>
          </a:xfrm>
        </p:spPr>
        <p:txBody>
          <a:bodyPr>
            <a:noAutofit/>
          </a:bodyPr>
          <a:lstStyle/>
          <a:p>
            <a:r>
              <a:rPr lang="en-US" altLang="en-US" sz="2800" b="1" dirty="0">
                <a:solidFill>
                  <a:srgbClr val="B18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Estimating time lags</a:t>
            </a:r>
            <a:endParaRPr lang="en-GB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xmlns="" id="{22CA0AB4-3C42-4A95-9F29-F14F2BA24126}"/>
                  </a:ext>
                </a:extLst>
              </p:cNvPr>
              <p:cNvSpPr txBox="1"/>
              <p:nvPr/>
            </p:nvSpPr>
            <p:spPr>
              <a:xfrm>
                <a:off x="1031289" y="1163248"/>
                <a:ext cx="10129421" cy="19389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000" b="1" dirty="0"/>
                  <a:t>Next Steps: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Training using raw fault density? Ignoring faults &gt;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000" dirty="0"/>
                  <a:t> </a:t>
                </a:r>
                <a:r>
                  <a:rPr lang="en-GB" sz="2000" b="0" i="0" dirty="0">
                    <a:solidFill>
                      <a:srgbClr val="212121"/>
                    </a:solidFill>
                    <a:effectLst/>
                    <a:latin typeface="Calibri" panose="020F0502020204030204" pitchFamily="34" charset="0"/>
                  </a:rPr>
                  <a:t>faults/10m2</a:t>
                </a:r>
                <a:r>
                  <a:rPr lang="en-US" sz="2000" dirty="0"/>
                  <a:t>?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Eliminate 321 Glass Level Control (PV)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Samples drawn from a Uniform distribution reducing the sample space and increasing the number of simulations.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2CA0AB4-3C42-4A95-9F29-F14F2BA241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1289" y="1163248"/>
                <a:ext cx="10129421" cy="1938992"/>
              </a:xfrm>
              <a:prstGeom prst="rect">
                <a:avLst/>
              </a:prstGeom>
              <a:blipFill>
                <a:blip r:embed="rId2"/>
                <a:stretch>
                  <a:fillRect l="-602" t="-1887" b="-471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5307358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58DCAB88-8ED1-4E35-8D83-FD17406588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GREEN, DIEGO ECHEVERRIA and SARINI JAYASINGHE 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7BF95CE4-EBC9-4AEA-8041-2A44C7220E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43</a:t>
            </a:fld>
            <a:endParaRPr lang="en-GB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1ADAF678-DA8A-47B4-BDE0-B5522FE957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53965"/>
          </a:xfrm>
        </p:spPr>
        <p:txBody>
          <a:bodyPr>
            <a:noAutofit/>
          </a:bodyPr>
          <a:lstStyle/>
          <a:p>
            <a:r>
              <a:rPr lang="en-US" altLang="en-US" sz="2800" b="1" dirty="0">
                <a:solidFill>
                  <a:srgbClr val="B18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Linear Dynamical System</a:t>
            </a:r>
            <a:endParaRPr lang="en-GB" sz="2800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xmlns="" id="{B6D9E432-9B7D-4D39-AF63-F87619494463}"/>
              </a:ext>
            </a:extLst>
          </p:cNvPr>
          <p:cNvSpPr/>
          <p:nvPr/>
        </p:nvSpPr>
        <p:spPr>
          <a:xfrm>
            <a:off x="1422400" y="2946548"/>
            <a:ext cx="548640" cy="54864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xmlns="" id="{2E93B641-07DE-494A-BF58-4A67420AF5BA}"/>
                  </a:ext>
                </a:extLst>
              </p:cNvPr>
              <p:cNvSpPr txBox="1"/>
              <p:nvPr/>
            </p:nvSpPr>
            <p:spPr>
              <a:xfrm>
                <a:off x="1076960" y="4170189"/>
                <a:ext cx="28796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E93B641-07DE-494A-BF58-4A67420AF5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6960" y="4170189"/>
                <a:ext cx="287963" cy="276999"/>
              </a:xfrm>
              <a:prstGeom prst="rect">
                <a:avLst/>
              </a:prstGeom>
              <a:blipFill>
                <a:blip r:embed="rId2"/>
                <a:stretch>
                  <a:fillRect l="-12766" r="-6383" b="-1521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Oval 47">
            <a:extLst>
              <a:ext uri="{FF2B5EF4-FFF2-40B4-BE49-F238E27FC236}">
                <a16:creationId xmlns:a16="http://schemas.microsoft.com/office/drawing/2014/main" xmlns="" id="{7C4D3E0D-28FA-48BE-97D9-DB88408AA34E}"/>
              </a:ext>
            </a:extLst>
          </p:cNvPr>
          <p:cNvSpPr/>
          <p:nvPr/>
        </p:nvSpPr>
        <p:spPr>
          <a:xfrm>
            <a:off x="1422400" y="4064148"/>
            <a:ext cx="548640" cy="54864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xmlns="" id="{191DAD3F-9FB3-4E96-BBC2-1945F7BD6860}"/>
              </a:ext>
            </a:extLst>
          </p:cNvPr>
          <p:cNvCxnSpPr>
            <a:stCxn id="48" idx="0"/>
            <a:endCxn id="46" idx="4"/>
          </p:cNvCxnSpPr>
          <p:nvPr/>
        </p:nvCxnSpPr>
        <p:spPr>
          <a:xfrm flipV="1">
            <a:off x="1696720" y="3495188"/>
            <a:ext cx="0" cy="56896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xmlns="" id="{881D6181-4AB9-44ED-A24A-C8C18F481EEA}"/>
                  </a:ext>
                </a:extLst>
              </p:cNvPr>
              <p:cNvSpPr txBox="1"/>
              <p:nvPr/>
            </p:nvSpPr>
            <p:spPr>
              <a:xfrm>
                <a:off x="1153160" y="2760874"/>
                <a:ext cx="27776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881D6181-4AB9-44ED-A24A-C8C18F481E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3160" y="2760874"/>
                <a:ext cx="277768" cy="276999"/>
              </a:xfrm>
              <a:prstGeom prst="rect">
                <a:avLst/>
              </a:prstGeom>
              <a:blipFill>
                <a:blip r:embed="rId3"/>
                <a:stretch>
                  <a:fillRect l="-21739" r="-6522" b="-2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Oval 50">
            <a:extLst>
              <a:ext uri="{FF2B5EF4-FFF2-40B4-BE49-F238E27FC236}">
                <a16:creationId xmlns:a16="http://schemas.microsoft.com/office/drawing/2014/main" xmlns="" id="{E603641B-FB3B-457D-880E-100F8D8F8DDB}"/>
              </a:ext>
            </a:extLst>
          </p:cNvPr>
          <p:cNvSpPr/>
          <p:nvPr/>
        </p:nvSpPr>
        <p:spPr>
          <a:xfrm>
            <a:off x="2885440" y="2946548"/>
            <a:ext cx="548640" cy="54864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xmlns="" id="{554B4C6D-9043-4519-AFBC-9B62BC2A72B0}"/>
                  </a:ext>
                </a:extLst>
              </p:cNvPr>
              <p:cNvSpPr txBox="1"/>
              <p:nvPr/>
            </p:nvSpPr>
            <p:spPr>
              <a:xfrm>
                <a:off x="2540000" y="4170189"/>
                <a:ext cx="29328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554B4C6D-9043-4519-AFBC-9B62BC2A72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0000" y="4170189"/>
                <a:ext cx="293285" cy="276999"/>
              </a:xfrm>
              <a:prstGeom prst="rect">
                <a:avLst/>
              </a:prstGeom>
              <a:blipFill>
                <a:blip r:embed="rId4"/>
                <a:stretch>
                  <a:fillRect l="-12500" r="-6250" b="-1521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Oval 52">
            <a:extLst>
              <a:ext uri="{FF2B5EF4-FFF2-40B4-BE49-F238E27FC236}">
                <a16:creationId xmlns:a16="http://schemas.microsoft.com/office/drawing/2014/main" xmlns="" id="{2271D86C-B4B8-433D-8960-FF57FBA8C831}"/>
              </a:ext>
            </a:extLst>
          </p:cNvPr>
          <p:cNvSpPr/>
          <p:nvPr/>
        </p:nvSpPr>
        <p:spPr>
          <a:xfrm>
            <a:off x="2885440" y="4064148"/>
            <a:ext cx="548640" cy="54864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xmlns="" id="{4B380AF1-C158-4EB1-9D24-CFCB921A1D75}"/>
              </a:ext>
            </a:extLst>
          </p:cNvPr>
          <p:cNvCxnSpPr>
            <a:stCxn id="53" idx="0"/>
            <a:endCxn id="51" idx="4"/>
          </p:cNvCxnSpPr>
          <p:nvPr/>
        </p:nvCxnSpPr>
        <p:spPr>
          <a:xfrm flipV="1">
            <a:off x="3159760" y="3495188"/>
            <a:ext cx="0" cy="56896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xmlns="" id="{4E453F26-0CEF-447E-A09B-AA607C143F3F}"/>
                  </a:ext>
                </a:extLst>
              </p:cNvPr>
              <p:cNvSpPr txBox="1"/>
              <p:nvPr/>
            </p:nvSpPr>
            <p:spPr>
              <a:xfrm>
                <a:off x="2616200" y="2760874"/>
                <a:ext cx="28309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4E453F26-0CEF-447E-A09B-AA607C143F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6200" y="2760874"/>
                <a:ext cx="283091" cy="276999"/>
              </a:xfrm>
              <a:prstGeom prst="rect">
                <a:avLst/>
              </a:prstGeom>
              <a:blipFill>
                <a:blip r:embed="rId5"/>
                <a:stretch>
                  <a:fillRect l="-21277" r="-6383" b="-2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Oval 55">
            <a:extLst>
              <a:ext uri="{FF2B5EF4-FFF2-40B4-BE49-F238E27FC236}">
                <a16:creationId xmlns:a16="http://schemas.microsoft.com/office/drawing/2014/main" xmlns="" id="{5D58B299-9FA8-474E-A6ED-5A4C457DC9AB}"/>
              </a:ext>
            </a:extLst>
          </p:cNvPr>
          <p:cNvSpPr/>
          <p:nvPr/>
        </p:nvSpPr>
        <p:spPr>
          <a:xfrm>
            <a:off x="4424680" y="2961218"/>
            <a:ext cx="548640" cy="54864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xmlns="" id="{D14B16EB-B315-4A89-A745-A2785566FF0C}"/>
                  </a:ext>
                </a:extLst>
              </p:cNvPr>
              <p:cNvSpPr txBox="1"/>
              <p:nvPr/>
            </p:nvSpPr>
            <p:spPr>
              <a:xfrm>
                <a:off x="4079240" y="4229109"/>
                <a:ext cx="29328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D14B16EB-B315-4A89-A745-A2785566FF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9240" y="4229109"/>
                <a:ext cx="293285" cy="276999"/>
              </a:xfrm>
              <a:prstGeom prst="rect">
                <a:avLst/>
              </a:prstGeom>
              <a:blipFill>
                <a:blip r:embed="rId6"/>
                <a:stretch>
                  <a:fillRect l="-12500" r="-8333" b="-1555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Oval 57">
            <a:extLst>
              <a:ext uri="{FF2B5EF4-FFF2-40B4-BE49-F238E27FC236}">
                <a16:creationId xmlns:a16="http://schemas.microsoft.com/office/drawing/2014/main" xmlns="" id="{890C6400-6D60-4239-BE31-87B0A3E3EEC5}"/>
              </a:ext>
            </a:extLst>
          </p:cNvPr>
          <p:cNvSpPr/>
          <p:nvPr/>
        </p:nvSpPr>
        <p:spPr>
          <a:xfrm>
            <a:off x="4424680" y="4123068"/>
            <a:ext cx="548640" cy="54864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xmlns="" id="{75B0263F-CCC0-4064-9FD5-62A9B916FB51}"/>
              </a:ext>
            </a:extLst>
          </p:cNvPr>
          <p:cNvCxnSpPr>
            <a:stCxn id="58" idx="0"/>
            <a:endCxn id="56" idx="4"/>
          </p:cNvCxnSpPr>
          <p:nvPr/>
        </p:nvCxnSpPr>
        <p:spPr>
          <a:xfrm flipV="1">
            <a:off x="4699000" y="3509858"/>
            <a:ext cx="0" cy="6132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xmlns="" id="{DAA3AAC8-913C-4445-BE14-E30C155FB47E}"/>
                  </a:ext>
                </a:extLst>
              </p:cNvPr>
              <p:cNvSpPr txBox="1"/>
              <p:nvPr/>
            </p:nvSpPr>
            <p:spPr>
              <a:xfrm>
                <a:off x="4155440" y="2819794"/>
                <a:ext cx="28309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DAA3AAC8-913C-4445-BE14-E30C155FB4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5440" y="2819794"/>
                <a:ext cx="283091" cy="276999"/>
              </a:xfrm>
              <a:prstGeom prst="rect">
                <a:avLst/>
              </a:prstGeom>
              <a:blipFill>
                <a:blip r:embed="rId7"/>
                <a:stretch>
                  <a:fillRect l="-21739" r="-6522" b="-2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TextBox 60">
            <a:extLst>
              <a:ext uri="{FF2B5EF4-FFF2-40B4-BE49-F238E27FC236}">
                <a16:creationId xmlns:a16="http://schemas.microsoft.com/office/drawing/2014/main" xmlns="" id="{5A537C10-5433-4FEB-82E1-FC8FEF521F45}"/>
              </a:ext>
            </a:extLst>
          </p:cNvPr>
          <p:cNvSpPr txBox="1"/>
          <p:nvPr/>
        </p:nvSpPr>
        <p:spPr>
          <a:xfrm>
            <a:off x="5425441" y="3595002"/>
            <a:ext cx="497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86735912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58DCAB88-8ED1-4E35-8D83-FD17406588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GREEN, DIEGO ECHEVERRIA and SARINI JAYASINGHE 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7BF95CE4-EBC9-4AEA-8041-2A44C7220E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44</a:t>
            </a:fld>
            <a:endParaRPr lang="en-GB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1ADAF678-DA8A-47B4-BDE0-B5522FE957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53965"/>
          </a:xfrm>
        </p:spPr>
        <p:txBody>
          <a:bodyPr>
            <a:noAutofit/>
          </a:bodyPr>
          <a:lstStyle/>
          <a:p>
            <a:r>
              <a:rPr lang="en-US" altLang="en-US" sz="2800" b="1" dirty="0">
                <a:solidFill>
                  <a:srgbClr val="B18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Linear Dynamical System</a:t>
            </a:r>
            <a:endParaRPr lang="en-GB" sz="28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23AEC0AD-6DDC-49CE-86C6-F161614E8E04}"/>
              </a:ext>
            </a:extLst>
          </p:cNvPr>
          <p:cNvSpPr txBox="1"/>
          <p:nvPr/>
        </p:nvSpPr>
        <p:spPr>
          <a:xfrm>
            <a:off x="7137400" y="1923002"/>
            <a:ext cx="4297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(Note that this would be an auto-regressive model, though we are not using that now)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xmlns="" id="{BA4C3798-AE94-422E-AD00-534E43E2B686}"/>
              </a:ext>
            </a:extLst>
          </p:cNvPr>
          <p:cNvSpPr/>
          <p:nvPr/>
        </p:nvSpPr>
        <p:spPr>
          <a:xfrm>
            <a:off x="1422400" y="2946548"/>
            <a:ext cx="548640" cy="54864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xmlns="" id="{1A54BA12-1CF6-4DC2-8068-BF3E38C1EFA5}"/>
                  </a:ext>
                </a:extLst>
              </p:cNvPr>
              <p:cNvSpPr txBox="1"/>
              <p:nvPr/>
            </p:nvSpPr>
            <p:spPr>
              <a:xfrm>
                <a:off x="1076960" y="4170189"/>
                <a:ext cx="28796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A54BA12-1CF6-4DC2-8068-BF3E38C1EF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6960" y="4170189"/>
                <a:ext cx="287963" cy="276999"/>
              </a:xfrm>
              <a:prstGeom prst="rect">
                <a:avLst/>
              </a:prstGeom>
              <a:blipFill>
                <a:blip r:embed="rId2"/>
                <a:stretch>
                  <a:fillRect l="-12766" r="-6383" b="-1521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Oval 29">
            <a:extLst>
              <a:ext uri="{FF2B5EF4-FFF2-40B4-BE49-F238E27FC236}">
                <a16:creationId xmlns:a16="http://schemas.microsoft.com/office/drawing/2014/main" xmlns="" id="{A79968A9-11E4-45D8-8382-F017D9D1003B}"/>
              </a:ext>
            </a:extLst>
          </p:cNvPr>
          <p:cNvSpPr/>
          <p:nvPr/>
        </p:nvSpPr>
        <p:spPr>
          <a:xfrm>
            <a:off x="1422400" y="4064148"/>
            <a:ext cx="548640" cy="54864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xmlns="" id="{F41B4B27-7B4A-438A-88F8-E70A6E6BF570}"/>
              </a:ext>
            </a:extLst>
          </p:cNvPr>
          <p:cNvCxnSpPr>
            <a:stCxn id="30" idx="0"/>
            <a:endCxn id="28" idx="4"/>
          </p:cNvCxnSpPr>
          <p:nvPr/>
        </p:nvCxnSpPr>
        <p:spPr>
          <a:xfrm flipV="1">
            <a:off x="1696720" y="3495188"/>
            <a:ext cx="0" cy="56896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xmlns="" id="{50DD1A29-0F33-43A0-B272-6DB171F09DB2}"/>
                  </a:ext>
                </a:extLst>
              </p:cNvPr>
              <p:cNvSpPr txBox="1"/>
              <p:nvPr/>
            </p:nvSpPr>
            <p:spPr>
              <a:xfrm>
                <a:off x="1153160" y="2760874"/>
                <a:ext cx="27776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0DD1A29-0F33-43A0-B272-6DB171F09D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3160" y="2760874"/>
                <a:ext cx="277768" cy="276999"/>
              </a:xfrm>
              <a:prstGeom prst="rect">
                <a:avLst/>
              </a:prstGeom>
              <a:blipFill>
                <a:blip r:embed="rId3"/>
                <a:stretch>
                  <a:fillRect l="-21739" r="-6522" b="-2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Oval 32">
            <a:extLst>
              <a:ext uri="{FF2B5EF4-FFF2-40B4-BE49-F238E27FC236}">
                <a16:creationId xmlns:a16="http://schemas.microsoft.com/office/drawing/2014/main" xmlns="" id="{1CAE2E01-C78D-4CD6-874D-FA43DC454BA2}"/>
              </a:ext>
            </a:extLst>
          </p:cNvPr>
          <p:cNvSpPr/>
          <p:nvPr/>
        </p:nvSpPr>
        <p:spPr>
          <a:xfrm>
            <a:off x="2885440" y="2946548"/>
            <a:ext cx="548640" cy="54864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xmlns="" id="{8BF919C8-10A6-4420-B1FE-EA9609B5D405}"/>
                  </a:ext>
                </a:extLst>
              </p:cNvPr>
              <p:cNvSpPr txBox="1"/>
              <p:nvPr/>
            </p:nvSpPr>
            <p:spPr>
              <a:xfrm>
                <a:off x="2540000" y="4170189"/>
                <a:ext cx="29328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BF919C8-10A6-4420-B1FE-EA9609B5D4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0000" y="4170189"/>
                <a:ext cx="293285" cy="276999"/>
              </a:xfrm>
              <a:prstGeom prst="rect">
                <a:avLst/>
              </a:prstGeom>
              <a:blipFill>
                <a:blip r:embed="rId4"/>
                <a:stretch>
                  <a:fillRect l="-12500" r="-6250" b="-1521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Oval 34">
            <a:extLst>
              <a:ext uri="{FF2B5EF4-FFF2-40B4-BE49-F238E27FC236}">
                <a16:creationId xmlns:a16="http://schemas.microsoft.com/office/drawing/2014/main" xmlns="" id="{76C1E117-872B-49CE-9ABB-45F8180AAD7C}"/>
              </a:ext>
            </a:extLst>
          </p:cNvPr>
          <p:cNvSpPr/>
          <p:nvPr/>
        </p:nvSpPr>
        <p:spPr>
          <a:xfrm>
            <a:off x="2885440" y="4064148"/>
            <a:ext cx="548640" cy="54864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xmlns="" id="{8221E50D-BF4B-412E-A23C-CC8A17392176}"/>
              </a:ext>
            </a:extLst>
          </p:cNvPr>
          <p:cNvCxnSpPr>
            <a:stCxn id="35" idx="0"/>
            <a:endCxn id="33" idx="4"/>
          </p:cNvCxnSpPr>
          <p:nvPr/>
        </p:nvCxnSpPr>
        <p:spPr>
          <a:xfrm flipV="1">
            <a:off x="3159760" y="3495188"/>
            <a:ext cx="0" cy="56896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xmlns="" id="{29565D28-E5B7-48EA-A197-C27526BE1C15}"/>
                  </a:ext>
                </a:extLst>
              </p:cNvPr>
              <p:cNvSpPr txBox="1"/>
              <p:nvPr/>
            </p:nvSpPr>
            <p:spPr>
              <a:xfrm>
                <a:off x="2616200" y="2760874"/>
                <a:ext cx="28309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9565D28-E5B7-48EA-A197-C27526BE1C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6200" y="2760874"/>
                <a:ext cx="283091" cy="276999"/>
              </a:xfrm>
              <a:prstGeom prst="rect">
                <a:avLst/>
              </a:prstGeom>
              <a:blipFill>
                <a:blip r:embed="rId5"/>
                <a:stretch>
                  <a:fillRect l="-21277" r="-6383" b="-2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Oval 37">
            <a:extLst>
              <a:ext uri="{FF2B5EF4-FFF2-40B4-BE49-F238E27FC236}">
                <a16:creationId xmlns:a16="http://schemas.microsoft.com/office/drawing/2014/main" xmlns="" id="{3FBE21DC-9FC2-4BA9-B575-D4C67B74D956}"/>
              </a:ext>
            </a:extLst>
          </p:cNvPr>
          <p:cNvSpPr/>
          <p:nvPr/>
        </p:nvSpPr>
        <p:spPr>
          <a:xfrm>
            <a:off x="4424680" y="2961218"/>
            <a:ext cx="548640" cy="54864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xmlns="" id="{56481C7B-EBD4-4772-A43D-2064545A687B}"/>
                  </a:ext>
                </a:extLst>
              </p:cNvPr>
              <p:cNvSpPr txBox="1"/>
              <p:nvPr/>
            </p:nvSpPr>
            <p:spPr>
              <a:xfrm>
                <a:off x="4079240" y="4229109"/>
                <a:ext cx="29328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56481C7B-EBD4-4772-A43D-2064545A68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9240" y="4229109"/>
                <a:ext cx="293285" cy="276999"/>
              </a:xfrm>
              <a:prstGeom prst="rect">
                <a:avLst/>
              </a:prstGeom>
              <a:blipFill>
                <a:blip r:embed="rId6"/>
                <a:stretch>
                  <a:fillRect l="-12500" r="-8333" b="-1555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Oval 39">
            <a:extLst>
              <a:ext uri="{FF2B5EF4-FFF2-40B4-BE49-F238E27FC236}">
                <a16:creationId xmlns:a16="http://schemas.microsoft.com/office/drawing/2014/main" xmlns="" id="{2F7C04C9-1799-43E0-AB30-6985A62F13C2}"/>
              </a:ext>
            </a:extLst>
          </p:cNvPr>
          <p:cNvSpPr/>
          <p:nvPr/>
        </p:nvSpPr>
        <p:spPr>
          <a:xfrm>
            <a:off x="4424680" y="4123068"/>
            <a:ext cx="548640" cy="54864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xmlns="" id="{F0AE4163-77C6-49B2-B91A-B0EE66BE21EF}"/>
              </a:ext>
            </a:extLst>
          </p:cNvPr>
          <p:cNvCxnSpPr>
            <a:stCxn id="40" idx="0"/>
            <a:endCxn id="38" idx="4"/>
          </p:cNvCxnSpPr>
          <p:nvPr/>
        </p:nvCxnSpPr>
        <p:spPr>
          <a:xfrm flipV="1">
            <a:off x="4699000" y="3509858"/>
            <a:ext cx="0" cy="6132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xmlns="" id="{DF7ECD23-CE2D-48E9-8CD0-E2AE40A23AC4}"/>
                  </a:ext>
                </a:extLst>
              </p:cNvPr>
              <p:cNvSpPr txBox="1"/>
              <p:nvPr/>
            </p:nvSpPr>
            <p:spPr>
              <a:xfrm>
                <a:off x="4155440" y="2819794"/>
                <a:ext cx="28309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DF7ECD23-CE2D-48E9-8CD0-E2AE40A23A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5440" y="2819794"/>
                <a:ext cx="283091" cy="276999"/>
              </a:xfrm>
              <a:prstGeom prst="rect">
                <a:avLst/>
              </a:prstGeom>
              <a:blipFill>
                <a:blip r:embed="rId7"/>
                <a:stretch>
                  <a:fillRect l="-21739" r="-6522" b="-2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3F7E13CF-1AA0-4B99-9AC2-19321AA7C0EE}"/>
              </a:ext>
            </a:extLst>
          </p:cNvPr>
          <p:cNvSpPr txBox="1"/>
          <p:nvPr/>
        </p:nvSpPr>
        <p:spPr>
          <a:xfrm>
            <a:off x="5425441" y="3595002"/>
            <a:ext cx="497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…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xmlns="" id="{23CD04E8-7677-4BE2-8745-18B6F3FDBC40}"/>
              </a:ext>
            </a:extLst>
          </p:cNvPr>
          <p:cNvCxnSpPr>
            <a:stCxn id="28" idx="6"/>
            <a:endCxn id="33" idx="2"/>
          </p:cNvCxnSpPr>
          <p:nvPr/>
        </p:nvCxnSpPr>
        <p:spPr>
          <a:xfrm>
            <a:off x="1971040" y="3220868"/>
            <a:ext cx="9144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xmlns="" id="{954CEEF4-37F3-4F5E-B9A1-B10150D3578E}"/>
              </a:ext>
            </a:extLst>
          </p:cNvPr>
          <p:cNvCxnSpPr>
            <a:stCxn id="33" idx="6"/>
            <a:endCxn id="38" idx="2"/>
          </p:cNvCxnSpPr>
          <p:nvPr/>
        </p:nvCxnSpPr>
        <p:spPr>
          <a:xfrm>
            <a:off x="3434080" y="3220868"/>
            <a:ext cx="990600" cy="1467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050887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58DCAB88-8ED1-4E35-8D83-FD17406588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GREEN, DIEGO ECHEVERRIA and SARINI JAYASINGHE 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7BF95CE4-EBC9-4AEA-8041-2A44C7220E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45</a:t>
            </a:fld>
            <a:endParaRPr lang="en-GB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1ADAF678-DA8A-47B4-BDE0-B5522FE957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53965"/>
          </a:xfrm>
        </p:spPr>
        <p:txBody>
          <a:bodyPr>
            <a:noAutofit/>
          </a:bodyPr>
          <a:lstStyle/>
          <a:p>
            <a:r>
              <a:rPr lang="en-US" altLang="en-US" sz="2800" b="1" dirty="0">
                <a:solidFill>
                  <a:srgbClr val="B18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Linear Dynamical System</a:t>
            </a:r>
            <a:endParaRPr lang="en-GB" sz="28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11874CFF-A5FD-45A8-9977-757C0300685B}"/>
              </a:ext>
            </a:extLst>
          </p:cNvPr>
          <p:cNvSpPr txBox="1"/>
          <p:nvPr/>
        </p:nvSpPr>
        <p:spPr>
          <a:xfrm>
            <a:off x="8006080" y="1217751"/>
            <a:ext cx="286510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But as we predict further into the future, the inputs that have shorter time lags will become uncertain.</a:t>
            </a:r>
          </a:p>
          <a:p>
            <a:endParaRPr lang="en-GB" dirty="0"/>
          </a:p>
          <a:p>
            <a:r>
              <a:rPr lang="en-GB" dirty="0"/>
              <a:t>We call these </a:t>
            </a:r>
            <a:r>
              <a:rPr lang="en-GB" i="1" dirty="0"/>
              <a:t>hidden</a:t>
            </a:r>
            <a:r>
              <a:rPr lang="en-GB" dirty="0"/>
              <a:t> or </a:t>
            </a:r>
            <a:r>
              <a:rPr lang="en-GB" i="1" dirty="0"/>
              <a:t>latent</a:t>
            </a:r>
            <a:r>
              <a:rPr lang="en-GB" dirty="0"/>
              <a:t> inputs.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xmlns="" id="{51CA9B29-ACA3-41DC-8972-48720034B99F}"/>
              </a:ext>
            </a:extLst>
          </p:cNvPr>
          <p:cNvSpPr/>
          <p:nvPr/>
        </p:nvSpPr>
        <p:spPr>
          <a:xfrm>
            <a:off x="1422400" y="2946548"/>
            <a:ext cx="548640" cy="54864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xmlns="" id="{37C8F5DA-A29A-4361-8CAC-75AB840076FB}"/>
                  </a:ext>
                </a:extLst>
              </p:cNvPr>
              <p:cNvSpPr txBox="1"/>
              <p:nvPr/>
            </p:nvSpPr>
            <p:spPr>
              <a:xfrm>
                <a:off x="1076960" y="4170189"/>
                <a:ext cx="28796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7C8F5DA-A29A-4361-8CAC-75AB840076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6960" y="4170189"/>
                <a:ext cx="287963" cy="276999"/>
              </a:xfrm>
              <a:prstGeom prst="rect">
                <a:avLst/>
              </a:prstGeom>
              <a:blipFill>
                <a:blip r:embed="rId2"/>
                <a:stretch>
                  <a:fillRect l="-12766" r="-6383" b="-1521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Oval 23">
            <a:extLst>
              <a:ext uri="{FF2B5EF4-FFF2-40B4-BE49-F238E27FC236}">
                <a16:creationId xmlns:a16="http://schemas.microsoft.com/office/drawing/2014/main" xmlns="" id="{A4A486F3-3AE0-4647-B38A-CE2898FF2627}"/>
              </a:ext>
            </a:extLst>
          </p:cNvPr>
          <p:cNvSpPr/>
          <p:nvPr/>
        </p:nvSpPr>
        <p:spPr>
          <a:xfrm>
            <a:off x="1422400" y="4064148"/>
            <a:ext cx="548640" cy="54864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xmlns="" id="{8F563CE0-9348-4A99-8A89-AC4DB6A85F4B}"/>
              </a:ext>
            </a:extLst>
          </p:cNvPr>
          <p:cNvCxnSpPr>
            <a:stCxn id="24" idx="0"/>
            <a:endCxn id="22" idx="4"/>
          </p:cNvCxnSpPr>
          <p:nvPr/>
        </p:nvCxnSpPr>
        <p:spPr>
          <a:xfrm flipV="1">
            <a:off x="1696720" y="3495188"/>
            <a:ext cx="0" cy="56896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xmlns="" id="{4C4533C5-9D50-448D-A103-D7A22263714C}"/>
                  </a:ext>
                </a:extLst>
              </p:cNvPr>
              <p:cNvSpPr txBox="1"/>
              <p:nvPr/>
            </p:nvSpPr>
            <p:spPr>
              <a:xfrm>
                <a:off x="1153160" y="2760874"/>
                <a:ext cx="27776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C4533C5-9D50-448D-A103-D7A2226371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3160" y="2760874"/>
                <a:ext cx="277768" cy="276999"/>
              </a:xfrm>
              <a:prstGeom prst="rect">
                <a:avLst/>
              </a:prstGeom>
              <a:blipFill>
                <a:blip r:embed="rId3"/>
                <a:stretch>
                  <a:fillRect l="-21739" r="-6522" b="-2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Oval 26">
            <a:extLst>
              <a:ext uri="{FF2B5EF4-FFF2-40B4-BE49-F238E27FC236}">
                <a16:creationId xmlns:a16="http://schemas.microsoft.com/office/drawing/2014/main" xmlns="" id="{19A69BCC-D1C6-444B-8F8B-2C3E9635140C}"/>
              </a:ext>
            </a:extLst>
          </p:cNvPr>
          <p:cNvSpPr/>
          <p:nvPr/>
        </p:nvSpPr>
        <p:spPr>
          <a:xfrm>
            <a:off x="2885440" y="2946548"/>
            <a:ext cx="548640" cy="54864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xmlns="" id="{A094971A-5D04-4103-A901-7ACCABBFE9FC}"/>
                  </a:ext>
                </a:extLst>
              </p:cNvPr>
              <p:cNvSpPr txBox="1"/>
              <p:nvPr/>
            </p:nvSpPr>
            <p:spPr>
              <a:xfrm>
                <a:off x="2540000" y="4170189"/>
                <a:ext cx="29328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A094971A-5D04-4103-A901-7ACCABBFE9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0000" y="4170189"/>
                <a:ext cx="293285" cy="276999"/>
              </a:xfrm>
              <a:prstGeom prst="rect">
                <a:avLst/>
              </a:prstGeom>
              <a:blipFill>
                <a:blip r:embed="rId4"/>
                <a:stretch>
                  <a:fillRect l="-12500" r="-6250" b="-1521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Oval 43">
            <a:extLst>
              <a:ext uri="{FF2B5EF4-FFF2-40B4-BE49-F238E27FC236}">
                <a16:creationId xmlns:a16="http://schemas.microsoft.com/office/drawing/2014/main" xmlns="" id="{D675E5D8-A3EC-4AAD-9FE8-F17E6865E5A9}"/>
              </a:ext>
            </a:extLst>
          </p:cNvPr>
          <p:cNvSpPr/>
          <p:nvPr/>
        </p:nvSpPr>
        <p:spPr>
          <a:xfrm>
            <a:off x="2885440" y="4064148"/>
            <a:ext cx="548640" cy="54864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xmlns="" id="{EA50568C-30E8-4B18-B86C-64185B688A26}"/>
              </a:ext>
            </a:extLst>
          </p:cNvPr>
          <p:cNvCxnSpPr>
            <a:stCxn id="44" idx="0"/>
            <a:endCxn id="27" idx="4"/>
          </p:cNvCxnSpPr>
          <p:nvPr/>
        </p:nvCxnSpPr>
        <p:spPr>
          <a:xfrm flipV="1">
            <a:off x="3159760" y="3495188"/>
            <a:ext cx="0" cy="56896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xmlns="" id="{8D2C8258-D256-4790-9830-005A9A64F536}"/>
                  </a:ext>
                </a:extLst>
              </p:cNvPr>
              <p:cNvSpPr txBox="1"/>
              <p:nvPr/>
            </p:nvSpPr>
            <p:spPr>
              <a:xfrm>
                <a:off x="2616200" y="2760874"/>
                <a:ext cx="28309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8D2C8258-D256-4790-9830-005A9A64F5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6200" y="2760874"/>
                <a:ext cx="283091" cy="276999"/>
              </a:xfrm>
              <a:prstGeom prst="rect">
                <a:avLst/>
              </a:prstGeom>
              <a:blipFill>
                <a:blip r:embed="rId5"/>
                <a:stretch>
                  <a:fillRect l="-21277" r="-6383" b="-2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Oval 47">
            <a:extLst>
              <a:ext uri="{FF2B5EF4-FFF2-40B4-BE49-F238E27FC236}">
                <a16:creationId xmlns:a16="http://schemas.microsoft.com/office/drawing/2014/main" xmlns="" id="{6FE146A7-3979-4F9C-B963-CB237396160A}"/>
              </a:ext>
            </a:extLst>
          </p:cNvPr>
          <p:cNvSpPr/>
          <p:nvPr/>
        </p:nvSpPr>
        <p:spPr>
          <a:xfrm>
            <a:off x="4424680" y="2961218"/>
            <a:ext cx="548640" cy="54864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xmlns="" id="{218DE613-562F-4FA2-8308-E741DC9DBE82}"/>
                  </a:ext>
                </a:extLst>
              </p:cNvPr>
              <p:cNvSpPr txBox="1"/>
              <p:nvPr/>
            </p:nvSpPr>
            <p:spPr>
              <a:xfrm>
                <a:off x="4079240" y="4229109"/>
                <a:ext cx="29328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218DE613-562F-4FA2-8308-E741DC9DBE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9240" y="4229109"/>
                <a:ext cx="293285" cy="276999"/>
              </a:xfrm>
              <a:prstGeom prst="rect">
                <a:avLst/>
              </a:prstGeom>
              <a:blipFill>
                <a:blip r:embed="rId6"/>
                <a:stretch>
                  <a:fillRect l="-12500" r="-8333" b="-1555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Oval 49">
            <a:extLst>
              <a:ext uri="{FF2B5EF4-FFF2-40B4-BE49-F238E27FC236}">
                <a16:creationId xmlns:a16="http://schemas.microsoft.com/office/drawing/2014/main" xmlns="" id="{3E254601-5B75-4669-981E-E5798E397DEC}"/>
              </a:ext>
            </a:extLst>
          </p:cNvPr>
          <p:cNvSpPr/>
          <p:nvPr/>
        </p:nvSpPr>
        <p:spPr>
          <a:xfrm>
            <a:off x="4424680" y="4123068"/>
            <a:ext cx="548640" cy="54864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xmlns="" id="{387B9FE2-69E4-4EC7-800B-CBA71B6AAD00}"/>
              </a:ext>
            </a:extLst>
          </p:cNvPr>
          <p:cNvCxnSpPr>
            <a:stCxn id="50" idx="0"/>
            <a:endCxn id="48" idx="4"/>
          </p:cNvCxnSpPr>
          <p:nvPr/>
        </p:nvCxnSpPr>
        <p:spPr>
          <a:xfrm flipV="1">
            <a:off x="4699000" y="3509858"/>
            <a:ext cx="0" cy="6132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xmlns="" id="{38FEE6E5-13AD-4008-99C8-619635D4A392}"/>
                  </a:ext>
                </a:extLst>
              </p:cNvPr>
              <p:cNvSpPr txBox="1"/>
              <p:nvPr/>
            </p:nvSpPr>
            <p:spPr>
              <a:xfrm>
                <a:off x="4155440" y="2819794"/>
                <a:ext cx="28309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38FEE6E5-13AD-4008-99C8-619635D4A3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5440" y="2819794"/>
                <a:ext cx="283091" cy="276999"/>
              </a:xfrm>
              <a:prstGeom prst="rect">
                <a:avLst/>
              </a:prstGeom>
              <a:blipFill>
                <a:blip r:embed="rId7"/>
                <a:stretch>
                  <a:fillRect l="-21739" r="-6522" b="-2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TextBox 52">
            <a:extLst>
              <a:ext uri="{FF2B5EF4-FFF2-40B4-BE49-F238E27FC236}">
                <a16:creationId xmlns:a16="http://schemas.microsoft.com/office/drawing/2014/main" xmlns="" id="{4DA0FCA8-A5F5-41BD-9FEF-767B6C607054}"/>
              </a:ext>
            </a:extLst>
          </p:cNvPr>
          <p:cNvSpPr txBox="1"/>
          <p:nvPr/>
        </p:nvSpPr>
        <p:spPr>
          <a:xfrm>
            <a:off x="5425441" y="3595002"/>
            <a:ext cx="497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70561777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58DCAB88-8ED1-4E35-8D83-FD17406588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GREEN, DIEGO ECHEVERRIA and SARINI JAYASINGHE 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7BF95CE4-EBC9-4AEA-8041-2A44C7220E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46</a:t>
            </a:fld>
            <a:endParaRPr lang="en-GB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1ADAF678-DA8A-47B4-BDE0-B5522FE957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53965"/>
          </a:xfrm>
        </p:spPr>
        <p:txBody>
          <a:bodyPr>
            <a:noAutofit/>
          </a:bodyPr>
          <a:lstStyle/>
          <a:p>
            <a:r>
              <a:rPr lang="en-US" altLang="en-US" sz="2800" b="1" dirty="0">
                <a:solidFill>
                  <a:srgbClr val="B18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Linear Dynamical System</a:t>
            </a:r>
            <a:endParaRPr lang="en-GB" sz="2800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xmlns="" id="{3F7C5610-C6DB-4410-A6E1-A6127435A63B}"/>
              </a:ext>
            </a:extLst>
          </p:cNvPr>
          <p:cNvSpPr/>
          <p:nvPr/>
        </p:nvSpPr>
        <p:spPr>
          <a:xfrm>
            <a:off x="1422400" y="2946548"/>
            <a:ext cx="548640" cy="54864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xmlns="" id="{982E6C88-938B-4912-8BC3-B902E3C7EFBD}"/>
                  </a:ext>
                </a:extLst>
              </p:cNvPr>
              <p:cNvSpPr txBox="1"/>
              <p:nvPr/>
            </p:nvSpPr>
            <p:spPr>
              <a:xfrm>
                <a:off x="1076960" y="4170189"/>
                <a:ext cx="28796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82E6C88-938B-4912-8BC3-B902E3C7EF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6960" y="4170189"/>
                <a:ext cx="287963" cy="276999"/>
              </a:xfrm>
              <a:prstGeom prst="rect">
                <a:avLst/>
              </a:prstGeom>
              <a:blipFill>
                <a:blip r:embed="rId2"/>
                <a:stretch>
                  <a:fillRect l="-12766" r="-6383" b="-1521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Oval 29">
            <a:extLst>
              <a:ext uri="{FF2B5EF4-FFF2-40B4-BE49-F238E27FC236}">
                <a16:creationId xmlns:a16="http://schemas.microsoft.com/office/drawing/2014/main" xmlns="" id="{9CFF6BF9-6C96-4336-888B-14BA1D53BAB1}"/>
              </a:ext>
            </a:extLst>
          </p:cNvPr>
          <p:cNvSpPr/>
          <p:nvPr/>
        </p:nvSpPr>
        <p:spPr>
          <a:xfrm>
            <a:off x="1422400" y="4064148"/>
            <a:ext cx="548640" cy="54864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xmlns="" id="{F97488AE-8F42-45EC-B0C9-F4A7656C15EE}"/>
              </a:ext>
            </a:extLst>
          </p:cNvPr>
          <p:cNvCxnSpPr>
            <a:stCxn id="30" idx="0"/>
            <a:endCxn id="28" idx="4"/>
          </p:cNvCxnSpPr>
          <p:nvPr/>
        </p:nvCxnSpPr>
        <p:spPr>
          <a:xfrm flipV="1">
            <a:off x="1696720" y="3495188"/>
            <a:ext cx="0" cy="56896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xmlns="" id="{B9986A33-82B3-402D-9E45-36C6903C8606}"/>
                  </a:ext>
                </a:extLst>
              </p:cNvPr>
              <p:cNvSpPr txBox="1"/>
              <p:nvPr/>
            </p:nvSpPr>
            <p:spPr>
              <a:xfrm>
                <a:off x="1153160" y="2760874"/>
                <a:ext cx="27776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9986A33-82B3-402D-9E45-36C6903C86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3160" y="2760874"/>
                <a:ext cx="277768" cy="276999"/>
              </a:xfrm>
              <a:prstGeom prst="rect">
                <a:avLst/>
              </a:prstGeom>
              <a:blipFill>
                <a:blip r:embed="rId3"/>
                <a:stretch>
                  <a:fillRect l="-21739" r="-6522" b="-2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Oval 32">
            <a:extLst>
              <a:ext uri="{FF2B5EF4-FFF2-40B4-BE49-F238E27FC236}">
                <a16:creationId xmlns:a16="http://schemas.microsoft.com/office/drawing/2014/main" xmlns="" id="{01B1AD96-71F1-4108-99FD-63DD69C31491}"/>
              </a:ext>
            </a:extLst>
          </p:cNvPr>
          <p:cNvSpPr/>
          <p:nvPr/>
        </p:nvSpPr>
        <p:spPr>
          <a:xfrm>
            <a:off x="2885440" y="2946548"/>
            <a:ext cx="548640" cy="54864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xmlns="" id="{06CFE711-4F22-40D6-9B49-6735785E60EC}"/>
                  </a:ext>
                </a:extLst>
              </p:cNvPr>
              <p:cNvSpPr txBox="1"/>
              <p:nvPr/>
            </p:nvSpPr>
            <p:spPr>
              <a:xfrm>
                <a:off x="2540000" y="4170189"/>
                <a:ext cx="29328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06CFE711-4F22-40D6-9B49-6735785E60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0000" y="4170189"/>
                <a:ext cx="293285" cy="276999"/>
              </a:xfrm>
              <a:prstGeom prst="rect">
                <a:avLst/>
              </a:prstGeom>
              <a:blipFill>
                <a:blip r:embed="rId4"/>
                <a:stretch>
                  <a:fillRect l="-12500" r="-6250" b="-1521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Oval 34">
            <a:extLst>
              <a:ext uri="{FF2B5EF4-FFF2-40B4-BE49-F238E27FC236}">
                <a16:creationId xmlns:a16="http://schemas.microsoft.com/office/drawing/2014/main" xmlns="" id="{926C4D90-86F5-46A4-8125-35EDF30D66A0}"/>
              </a:ext>
            </a:extLst>
          </p:cNvPr>
          <p:cNvSpPr/>
          <p:nvPr/>
        </p:nvSpPr>
        <p:spPr>
          <a:xfrm>
            <a:off x="2885440" y="4064148"/>
            <a:ext cx="548640" cy="54864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xmlns="" id="{44D6579E-460A-4D69-AED1-E1C5D39F2898}"/>
              </a:ext>
            </a:extLst>
          </p:cNvPr>
          <p:cNvCxnSpPr>
            <a:stCxn id="35" idx="0"/>
            <a:endCxn id="33" idx="4"/>
          </p:cNvCxnSpPr>
          <p:nvPr/>
        </p:nvCxnSpPr>
        <p:spPr>
          <a:xfrm flipV="1">
            <a:off x="3159760" y="3495188"/>
            <a:ext cx="0" cy="56896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xmlns="" id="{00F58EBB-1E47-4EC4-B78D-6FD807E52026}"/>
                  </a:ext>
                </a:extLst>
              </p:cNvPr>
              <p:cNvSpPr txBox="1"/>
              <p:nvPr/>
            </p:nvSpPr>
            <p:spPr>
              <a:xfrm>
                <a:off x="2616200" y="2760874"/>
                <a:ext cx="28309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0F58EBB-1E47-4EC4-B78D-6FD807E520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6200" y="2760874"/>
                <a:ext cx="283091" cy="276999"/>
              </a:xfrm>
              <a:prstGeom prst="rect">
                <a:avLst/>
              </a:prstGeom>
              <a:blipFill>
                <a:blip r:embed="rId5"/>
                <a:stretch>
                  <a:fillRect l="-21277" r="-6383" b="-2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Oval 37">
            <a:extLst>
              <a:ext uri="{FF2B5EF4-FFF2-40B4-BE49-F238E27FC236}">
                <a16:creationId xmlns:a16="http://schemas.microsoft.com/office/drawing/2014/main" xmlns="" id="{8D9AC384-E26A-45A3-8396-83312231EDB6}"/>
              </a:ext>
            </a:extLst>
          </p:cNvPr>
          <p:cNvSpPr/>
          <p:nvPr/>
        </p:nvSpPr>
        <p:spPr>
          <a:xfrm>
            <a:off x="4424680" y="2961218"/>
            <a:ext cx="548640" cy="54864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xmlns="" id="{EF66663E-CB2E-4A32-896B-048B53CA67A4}"/>
                  </a:ext>
                </a:extLst>
              </p:cNvPr>
              <p:cNvSpPr txBox="1"/>
              <p:nvPr/>
            </p:nvSpPr>
            <p:spPr>
              <a:xfrm>
                <a:off x="4079240" y="4229109"/>
                <a:ext cx="29328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EF66663E-CB2E-4A32-896B-048B53CA67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9240" y="4229109"/>
                <a:ext cx="293285" cy="276999"/>
              </a:xfrm>
              <a:prstGeom prst="rect">
                <a:avLst/>
              </a:prstGeom>
              <a:blipFill>
                <a:blip r:embed="rId6"/>
                <a:stretch>
                  <a:fillRect l="-12500" r="-8333" b="-1555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Oval 39">
            <a:extLst>
              <a:ext uri="{FF2B5EF4-FFF2-40B4-BE49-F238E27FC236}">
                <a16:creationId xmlns:a16="http://schemas.microsoft.com/office/drawing/2014/main" xmlns="" id="{1D980511-42C4-41F0-BDAB-C9A376DDCE11}"/>
              </a:ext>
            </a:extLst>
          </p:cNvPr>
          <p:cNvSpPr/>
          <p:nvPr/>
        </p:nvSpPr>
        <p:spPr>
          <a:xfrm>
            <a:off x="4424680" y="4123068"/>
            <a:ext cx="548640" cy="54864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xmlns="" id="{F16147DF-21B2-421F-A7FC-EC1035BB739B}"/>
              </a:ext>
            </a:extLst>
          </p:cNvPr>
          <p:cNvCxnSpPr>
            <a:stCxn id="40" idx="0"/>
            <a:endCxn id="38" idx="4"/>
          </p:cNvCxnSpPr>
          <p:nvPr/>
        </p:nvCxnSpPr>
        <p:spPr>
          <a:xfrm flipV="1">
            <a:off x="4699000" y="3509858"/>
            <a:ext cx="0" cy="6132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xmlns="" id="{50D0AEEB-F333-46EA-BC6D-04AA629AE824}"/>
                  </a:ext>
                </a:extLst>
              </p:cNvPr>
              <p:cNvSpPr txBox="1"/>
              <p:nvPr/>
            </p:nvSpPr>
            <p:spPr>
              <a:xfrm>
                <a:off x="4155440" y="2819794"/>
                <a:ext cx="28309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50D0AEEB-F333-46EA-BC6D-04AA629AE8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5440" y="2819794"/>
                <a:ext cx="283091" cy="276999"/>
              </a:xfrm>
              <a:prstGeom prst="rect">
                <a:avLst/>
              </a:prstGeom>
              <a:blipFill>
                <a:blip r:embed="rId7"/>
                <a:stretch>
                  <a:fillRect l="-21739" r="-6522" b="-2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30B8F57F-5E5C-4AE0-82C4-6E5D9A7F651A}"/>
              </a:ext>
            </a:extLst>
          </p:cNvPr>
          <p:cNvSpPr txBox="1"/>
          <p:nvPr/>
        </p:nvSpPr>
        <p:spPr>
          <a:xfrm>
            <a:off x="5425441" y="3595002"/>
            <a:ext cx="497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…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11874CFF-A5FD-45A8-9977-757C0300685B}"/>
              </a:ext>
            </a:extLst>
          </p:cNvPr>
          <p:cNvSpPr txBox="1"/>
          <p:nvPr/>
        </p:nvSpPr>
        <p:spPr>
          <a:xfrm>
            <a:off x="8006080" y="1217751"/>
            <a:ext cx="2865109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But as we predict further into the future, the inputs that have shorter time lags will become uncertain.</a:t>
            </a:r>
          </a:p>
          <a:p>
            <a:endParaRPr lang="en-GB" dirty="0"/>
          </a:p>
          <a:p>
            <a:r>
              <a:rPr lang="en-GB" dirty="0"/>
              <a:t>We call these </a:t>
            </a:r>
            <a:r>
              <a:rPr lang="en-GB" i="1" dirty="0"/>
              <a:t>hidden</a:t>
            </a:r>
            <a:r>
              <a:rPr lang="en-GB" dirty="0"/>
              <a:t> or </a:t>
            </a:r>
            <a:r>
              <a:rPr lang="en-GB" i="1" dirty="0"/>
              <a:t>latent</a:t>
            </a:r>
            <a:r>
              <a:rPr lang="en-GB" dirty="0"/>
              <a:t> inputs.</a:t>
            </a:r>
          </a:p>
          <a:p>
            <a:endParaRPr lang="en-GB" dirty="0"/>
          </a:p>
          <a:p>
            <a:r>
              <a:rPr lang="en-GB" dirty="0"/>
              <a:t>At each increment into the future, we look at which inputs are now uncertain (the hidden inputs). </a:t>
            </a:r>
          </a:p>
          <a:p>
            <a:endParaRPr lang="en-GB" dirty="0"/>
          </a:p>
          <a:p>
            <a:r>
              <a:rPr lang="en-GB" dirty="0"/>
              <a:t>These will increase as we look further into the future (unique to this problem, I think). </a:t>
            </a:r>
          </a:p>
          <a:p>
            <a:endParaRPr lang="en-GB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xmlns="" id="{04B65C24-8E9C-4D2B-9C75-D7915B21C7C0}"/>
              </a:ext>
            </a:extLst>
          </p:cNvPr>
          <p:cNvSpPr/>
          <p:nvPr/>
        </p:nvSpPr>
        <p:spPr>
          <a:xfrm>
            <a:off x="2885440" y="1656622"/>
            <a:ext cx="548640" cy="54864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xmlns="" id="{586C23E8-7743-43D7-BB5A-E22DDBBCCA2B}"/>
              </a:ext>
            </a:extLst>
          </p:cNvPr>
          <p:cNvCxnSpPr>
            <a:stCxn id="22" idx="4"/>
            <a:endCxn id="33" idx="0"/>
          </p:cNvCxnSpPr>
          <p:nvPr/>
        </p:nvCxnSpPr>
        <p:spPr>
          <a:xfrm>
            <a:off x="3159760" y="2205262"/>
            <a:ext cx="0" cy="74128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xmlns="" id="{A0A9B888-3EA6-42FD-BC33-B75AB5F738F6}"/>
              </a:ext>
            </a:extLst>
          </p:cNvPr>
          <p:cNvSpPr/>
          <p:nvPr/>
        </p:nvSpPr>
        <p:spPr>
          <a:xfrm>
            <a:off x="4438531" y="1657944"/>
            <a:ext cx="548640" cy="54864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xmlns="" id="{A039389E-CDB3-433F-B830-FF047D61527E}"/>
              </a:ext>
            </a:extLst>
          </p:cNvPr>
          <p:cNvCxnSpPr>
            <a:stCxn id="25" idx="4"/>
          </p:cNvCxnSpPr>
          <p:nvPr/>
        </p:nvCxnSpPr>
        <p:spPr>
          <a:xfrm>
            <a:off x="4712851" y="2206584"/>
            <a:ext cx="0" cy="74128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xmlns="" id="{5D2C715E-1F23-4882-A172-FC99B4BA53E9}"/>
                  </a:ext>
                </a:extLst>
              </p:cNvPr>
              <p:cNvSpPr txBox="1"/>
              <p:nvPr/>
            </p:nvSpPr>
            <p:spPr>
              <a:xfrm>
                <a:off x="2686642" y="1351559"/>
                <a:ext cx="27885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D2C715E-1F23-4882-A172-FC99B4BA53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6642" y="1351559"/>
                <a:ext cx="278859" cy="276999"/>
              </a:xfrm>
              <a:prstGeom prst="rect">
                <a:avLst/>
              </a:prstGeom>
              <a:blipFill>
                <a:blip r:embed="rId8"/>
                <a:stretch>
                  <a:fillRect l="-13333" r="-8889" b="-1555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xmlns="" id="{D01F9495-8387-4A62-BEEE-B9D9D668A5D5}"/>
                  </a:ext>
                </a:extLst>
              </p:cNvPr>
              <p:cNvSpPr txBox="1"/>
              <p:nvPr/>
            </p:nvSpPr>
            <p:spPr>
              <a:xfrm>
                <a:off x="4225882" y="1379623"/>
                <a:ext cx="27885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01F9495-8387-4A62-BEEE-B9D9D668A5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5882" y="1379623"/>
                <a:ext cx="278859" cy="276999"/>
              </a:xfrm>
              <a:prstGeom prst="rect">
                <a:avLst/>
              </a:prstGeom>
              <a:blipFill>
                <a:blip r:embed="rId9"/>
                <a:stretch>
                  <a:fillRect l="-13043" r="-8696" b="-1521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xmlns="" id="{23BB769F-C541-4B9B-A467-D5AD5D46C401}"/>
              </a:ext>
            </a:extLst>
          </p:cNvPr>
          <p:cNvCxnSpPr>
            <a:stCxn id="22" idx="6"/>
            <a:endCxn id="25" idx="2"/>
          </p:cNvCxnSpPr>
          <p:nvPr/>
        </p:nvCxnSpPr>
        <p:spPr>
          <a:xfrm>
            <a:off x="3434080" y="1930942"/>
            <a:ext cx="1004451" cy="132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xmlns="" id="{83BB0F76-0A84-4BA8-817F-CCFA8D121D88}"/>
              </a:ext>
            </a:extLst>
          </p:cNvPr>
          <p:cNvCxnSpPr>
            <a:stCxn id="35" idx="7"/>
            <a:endCxn id="25" idx="3"/>
          </p:cNvCxnSpPr>
          <p:nvPr/>
        </p:nvCxnSpPr>
        <p:spPr>
          <a:xfrm flipV="1">
            <a:off x="3353734" y="2126238"/>
            <a:ext cx="1165143" cy="20182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xmlns="" id="{D03AF2C2-EC76-46A4-BAB5-1E018FB4F8B4}"/>
              </a:ext>
            </a:extLst>
          </p:cNvPr>
          <p:cNvCxnSpPr/>
          <p:nvPr/>
        </p:nvCxnSpPr>
        <p:spPr>
          <a:xfrm>
            <a:off x="4998477" y="1926889"/>
            <a:ext cx="1004451" cy="132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xmlns="" id="{149D5BC1-637E-4B12-9DEE-3CF2128E2537}"/>
              </a:ext>
            </a:extLst>
          </p:cNvPr>
          <p:cNvCxnSpPr/>
          <p:nvPr/>
        </p:nvCxnSpPr>
        <p:spPr>
          <a:xfrm flipV="1">
            <a:off x="4892974" y="2176535"/>
            <a:ext cx="1165143" cy="20182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138357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58DCAB88-8ED1-4E35-8D83-FD17406588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GREEN, DIEGO ECHEVERRIA and SARINI JAYASINGHE 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7BF95CE4-EBC9-4AEA-8041-2A44C7220E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47</a:t>
            </a:fld>
            <a:endParaRPr lang="en-GB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1ADAF678-DA8A-47B4-BDE0-B5522FE957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53965"/>
          </a:xfrm>
        </p:spPr>
        <p:txBody>
          <a:bodyPr>
            <a:noAutofit/>
          </a:bodyPr>
          <a:lstStyle/>
          <a:p>
            <a:r>
              <a:rPr lang="en-US" altLang="en-US" sz="2800" b="1" dirty="0">
                <a:solidFill>
                  <a:srgbClr val="B18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Linear Dynamical System</a:t>
            </a:r>
            <a:endParaRPr lang="en-GB" sz="2800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xmlns="" id="{3F7C5610-C6DB-4410-A6E1-A6127435A63B}"/>
              </a:ext>
            </a:extLst>
          </p:cNvPr>
          <p:cNvSpPr/>
          <p:nvPr/>
        </p:nvSpPr>
        <p:spPr>
          <a:xfrm>
            <a:off x="1422400" y="2946548"/>
            <a:ext cx="548640" cy="54864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xmlns="" id="{982E6C88-938B-4912-8BC3-B902E3C7EFBD}"/>
                  </a:ext>
                </a:extLst>
              </p:cNvPr>
              <p:cNvSpPr txBox="1"/>
              <p:nvPr/>
            </p:nvSpPr>
            <p:spPr>
              <a:xfrm>
                <a:off x="1076960" y="4170189"/>
                <a:ext cx="28796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82E6C88-938B-4912-8BC3-B902E3C7EF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6960" y="4170189"/>
                <a:ext cx="287963" cy="276999"/>
              </a:xfrm>
              <a:prstGeom prst="rect">
                <a:avLst/>
              </a:prstGeom>
              <a:blipFill>
                <a:blip r:embed="rId2"/>
                <a:stretch>
                  <a:fillRect l="-12766" r="-6383" b="-1521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Oval 29">
            <a:extLst>
              <a:ext uri="{FF2B5EF4-FFF2-40B4-BE49-F238E27FC236}">
                <a16:creationId xmlns:a16="http://schemas.microsoft.com/office/drawing/2014/main" xmlns="" id="{9CFF6BF9-6C96-4336-888B-14BA1D53BAB1}"/>
              </a:ext>
            </a:extLst>
          </p:cNvPr>
          <p:cNvSpPr/>
          <p:nvPr/>
        </p:nvSpPr>
        <p:spPr>
          <a:xfrm>
            <a:off x="1422400" y="4064148"/>
            <a:ext cx="548640" cy="54864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xmlns="" id="{F97488AE-8F42-45EC-B0C9-F4A7656C15EE}"/>
              </a:ext>
            </a:extLst>
          </p:cNvPr>
          <p:cNvCxnSpPr>
            <a:stCxn id="30" idx="0"/>
            <a:endCxn id="28" idx="4"/>
          </p:cNvCxnSpPr>
          <p:nvPr/>
        </p:nvCxnSpPr>
        <p:spPr>
          <a:xfrm flipV="1">
            <a:off x="1696720" y="3495188"/>
            <a:ext cx="0" cy="56896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xmlns="" id="{B9986A33-82B3-402D-9E45-36C6903C8606}"/>
                  </a:ext>
                </a:extLst>
              </p:cNvPr>
              <p:cNvSpPr txBox="1"/>
              <p:nvPr/>
            </p:nvSpPr>
            <p:spPr>
              <a:xfrm>
                <a:off x="1153160" y="2760874"/>
                <a:ext cx="27776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9986A33-82B3-402D-9E45-36C6903C86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3160" y="2760874"/>
                <a:ext cx="277768" cy="276999"/>
              </a:xfrm>
              <a:prstGeom prst="rect">
                <a:avLst/>
              </a:prstGeom>
              <a:blipFill>
                <a:blip r:embed="rId3"/>
                <a:stretch>
                  <a:fillRect l="-21739" r="-6522" b="-2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Oval 32">
            <a:extLst>
              <a:ext uri="{FF2B5EF4-FFF2-40B4-BE49-F238E27FC236}">
                <a16:creationId xmlns:a16="http://schemas.microsoft.com/office/drawing/2014/main" xmlns="" id="{01B1AD96-71F1-4108-99FD-63DD69C31491}"/>
              </a:ext>
            </a:extLst>
          </p:cNvPr>
          <p:cNvSpPr/>
          <p:nvPr/>
        </p:nvSpPr>
        <p:spPr>
          <a:xfrm>
            <a:off x="2885440" y="2946548"/>
            <a:ext cx="548640" cy="54864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xmlns="" id="{06CFE711-4F22-40D6-9B49-6735785E60EC}"/>
                  </a:ext>
                </a:extLst>
              </p:cNvPr>
              <p:cNvSpPr txBox="1"/>
              <p:nvPr/>
            </p:nvSpPr>
            <p:spPr>
              <a:xfrm>
                <a:off x="2540000" y="4170189"/>
                <a:ext cx="29328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06CFE711-4F22-40D6-9B49-6735785E60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0000" y="4170189"/>
                <a:ext cx="293285" cy="276999"/>
              </a:xfrm>
              <a:prstGeom prst="rect">
                <a:avLst/>
              </a:prstGeom>
              <a:blipFill>
                <a:blip r:embed="rId4"/>
                <a:stretch>
                  <a:fillRect l="-12500" r="-6250" b="-1521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Oval 34">
            <a:extLst>
              <a:ext uri="{FF2B5EF4-FFF2-40B4-BE49-F238E27FC236}">
                <a16:creationId xmlns:a16="http://schemas.microsoft.com/office/drawing/2014/main" xmlns="" id="{926C4D90-86F5-46A4-8125-35EDF30D66A0}"/>
              </a:ext>
            </a:extLst>
          </p:cNvPr>
          <p:cNvSpPr/>
          <p:nvPr/>
        </p:nvSpPr>
        <p:spPr>
          <a:xfrm>
            <a:off x="2881834" y="4064148"/>
            <a:ext cx="548640" cy="54864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xmlns="" id="{44D6579E-460A-4D69-AED1-E1C5D39F2898}"/>
              </a:ext>
            </a:extLst>
          </p:cNvPr>
          <p:cNvCxnSpPr>
            <a:stCxn id="35" idx="0"/>
            <a:endCxn id="33" idx="4"/>
          </p:cNvCxnSpPr>
          <p:nvPr/>
        </p:nvCxnSpPr>
        <p:spPr>
          <a:xfrm flipV="1">
            <a:off x="3156154" y="3495188"/>
            <a:ext cx="3606" cy="56896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xmlns="" id="{00F58EBB-1E47-4EC4-B78D-6FD807E52026}"/>
                  </a:ext>
                </a:extLst>
              </p:cNvPr>
              <p:cNvSpPr txBox="1"/>
              <p:nvPr/>
            </p:nvSpPr>
            <p:spPr>
              <a:xfrm>
                <a:off x="2616200" y="2760874"/>
                <a:ext cx="28309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0F58EBB-1E47-4EC4-B78D-6FD807E520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6200" y="2760874"/>
                <a:ext cx="283091" cy="276999"/>
              </a:xfrm>
              <a:prstGeom prst="rect">
                <a:avLst/>
              </a:prstGeom>
              <a:blipFill>
                <a:blip r:embed="rId5"/>
                <a:stretch>
                  <a:fillRect l="-21277" r="-6383" b="-2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Oval 37">
            <a:extLst>
              <a:ext uri="{FF2B5EF4-FFF2-40B4-BE49-F238E27FC236}">
                <a16:creationId xmlns:a16="http://schemas.microsoft.com/office/drawing/2014/main" xmlns="" id="{8D9AC384-E26A-45A3-8396-83312231EDB6}"/>
              </a:ext>
            </a:extLst>
          </p:cNvPr>
          <p:cNvSpPr/>
          <p:nvPr/>
        </p:nvSpPr>
        <p:spPr>
          <a:xfrm>
            <a:off x="4424680" y="2961218"/>
            <a:ext cx="548640" cy="54864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xmlns="" id="{EF66663E-CB2E-4A32-896B-048B53CA67A4}"/>
                  </a:ext>
                </a:extLst>
              </p:cNvPr>
              <p:cNvSpPr txBox="1"/>
              <p:nvPr/>
            </p:nvSpPr>
            <p:spPr>
              <a:xfrm>
                <a:off x="4079240" y="4229109"/>
                <a:ext cx="29328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EF66663E-CB2E-4A32-896B-048B53CA67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9240" y="4229109"/>
                <a:ext cx="293285" cy="276999"/>
              </a:xfrm>
              <a:prstGeom prst="rect">
                <a:avLst/>
              </a:prstGeom>
              <a:blipFill>
                <a:blip r:embed="rId6"/>
                <a:stretch>
                  <a:fillRect l="-12500" r="-8333" b="-1555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Oval 39">
            <a:extLst>
              <a:ext uri="{FF2B5EF4-FFF2-40B4-BE49-F238E27FC236}">
                <a16:creationId xmlns:a16="http://schemas.microsoft.com/office/drawing/2014/main" xmlns="" id="{1D980511-42C4-41F0-BDAB-C9A376DDCE11}"/>
              </a:ext>
            </a:extLst>
          </p:cNvPr>
          <p:cNvSpPr/>
          <p:nvPr/>
        </p:nvSpPr>
        <p:spPr>
          <a:xfrm>
            <a:off x="4424680" y="4123068"/>
            <a:ext cx="548640" cy="54864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xmlns="" id="{F16147DF-21B2-421F-A7FC-EC1035BB739B}"/>
              </a:ext>
            </a:extLst>
          </p:cNvPr>
          <p:cNvCxnSpPr>
            <a:stCxn id="40" idx="0"/>
            <a:endCxn id="38" idx="4"/>
          </p:cNvCxnSpPr>
          <p:nvPr/>
        </p:nvCxnSpPr>
        <p:spPr>
          <a:xfrm flipV="1">
            <a:off x="4699000" y="3509858"/>
            <a:ext cx="0" cy="6132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xmlns="" id="{50D0AEEB-F333-46EA-BC6D-04AA629AE824}"/>
                  </a:ext>
                </a:extLst>
              </p:cNvPr>
              <p:cNvSpPr txBox="1"/>
              <p:nvPr/>
            </p:nvSpPr>
            <p:spPr>
              <a:xfrm>
                <a:off x="4155440" y="2819794"/>
                <a:ext cx="28309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50D0AEEB-F333-46EA-BC6D-04AA629AE8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5440" y="2819794"/>
                <a:ext cx="283091" cy="276999"/>
              </a:xfrm>
              <a:prstGeom prst="rect">
                <a:avLst/>
              </a:prstGeom>
              <a:blipFill>
                <a:blip r:embed="rId7"/>
                <a:stretch>
                  <a:fillRect l="-21739" r="-6522" b="-2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30B8F57F-5E5C-4AE0-82C4-6E5D9A7F651A}"/>
              </a:ext>
            </a:extLst>
          </p:cNvPr>
          <p:cNvSpPr txBox="1"/>
          <p:nvPr/>
        </p:nvSpPr>
        <p:spPr>
          <a:xfrm>
            <a:off x="5425441" y="3595002"/>
            <a:ext cx="497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…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11874CFF-A5FD-45A8-9977-757C0300685B}"/>
              </a:ext>
            </a:extLst>
          </p:cNvPr>
          <p:cNvSpPr txBox="1"/>
          <p:nvPr/>
        </p:nvSpPr>
        <p:spPr>
          <a:xfrm>
            <a:off x="8006080" y="1217751"/>
            <a:ext cx="286510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Linear Dynamical System; we assume that predictions of the future hidden inputs can be made using the previous observed and hidden inputs.</a:t>
            </a:r>
          </a:p>
          <a:p>
            <a:endParaRPr lang="en-GB" dirty="0"/>
          </a:p>
          <a:p>
            <a:r>
              <a:rPr lang="en-GB" dirty="0"/>
              <a:t>We are not restricted to this structure; it might be more useful to initially consider something simpler and think about how it would operate in reality. 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xmlns="" id="{04B65C24-8E9C-4D2B-9C75-D7915B21C7C0}"/>
              </a:ext>
            </a:extLst>
          </p:cNvPr>
          <p:cNvSpPr/>
          <p:nvPr/>
        </p:nvSpPr>
        <p:spPr>
          <a:xfrm>
            <a:off x="2881834" y="1656622"/>
            <a:ext cx="548640" cy="54864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xmlns="" id="{586C23E8-7743-43D7-BB5A-E22DDBBCCA2B}"/>
              </a:ext>
            </a:extLst>
          </p:cNvPr>
          <p:cNvCxnSpPr>
            <a:stCxn id="22" idx="4"/>
            <a:endCxn id="33" idx="0"/>
          </p:cNvCxnSpPr>
          <p:nvPr/>
        </p:nvCxnSpPr>
        <p:spPr>
          <a:xfrm>
            <a:off x="3156154" y="2205262"/>
            <a:ext cx="3606" cy="74128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xmlns="" id="{A0A9B888-3EA6-42FD-BC33-B75AB5F738F6}"/>
              </a:ext>
            </a:extLst>
          </p:cNvPr>
          <p:cNvSpPr/>
          <p:nvPr/>
        </p:nvSpPr>
        <p:spPr>
          <a:xfrm>
            <a:off x="4434925" y="1657944"/>
            <a:ext cx="548640" cy="54864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xmlns="" id="{A039389E-CDB3-433F-B830-FF047D61527E}"/>
              </a:ext>
            </a:extLst>
          </p:cNvPr>
          <p:cNvCxnSpPr>
            <a:stCxn id="25" idx="4"/>
          </p:cNvCxnSpPr>
          <p:nvPr/>
        </p:nvCxnSpPr>
        <p:spPr>
          <a:xfrm>
            <a:off x="4709245" y="2206584"/>
            <a:ext cx="0" cy="74128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xmlns="" id="{5D2C715E-1F23-4882-A172-FC99B4BA53E9}"/>
                  </a:ext>
                </a:extLst>
              </p:cNvPr>
              <p:cNvSpPr txBox="1"/>
              <p:nvPr/>
            </p:nvSpPr>
            <p:spPr>
              <a:xfrm>
                <a:off x="2686642" y="1351559"/>
                <a:ext cx="27885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D2C715E-1F23-4882-A172-FC99B4BA53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6642" y="1351559"/>
                <a:ext cx="278859" cy="276999"/>
              </a:xfrm>
              <a:prstGeom prst="rect">
                <a:avLst/>
              </a:prstGeom>
              <a:blipFill>
                <a:blip r:embed="rId8"/>
                <a:stretch>
                  <a:fillRect l="-13333" r="-8889" b="-1555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xmlns="" id="{D01F9495-8387-4A62-BEEE-B9D9D668A5D5}"/>
                  </a:ext>
                </a:extLst>
              </p:cNvPr>
              <p:cNvSpPr txBox="1"/>
              <p:nvPr/>
            </p:nvSpPr>
            <p:spPr>
              <a:xfrm>
                <a:off x="4225882" y="1379623"/>
                <a:ext cx="27885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01F9495-8387-4A62-BEEE-B9D9D668A5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5882" y="1379623"/>
                <a:ext cx="278859" cy="276999"/>
              </a:xfrm>
              <a:prstGeom prst="rect">
                <a:avLst/>
              </a:prstGeom>
              <a:blipFill>
                <a:blip r:embed="rId9"/>
                <a:stretch>
                  <a:fillRect l="-13043" r="-8696" b="-1521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xmlns="" id="{23BB769F-C541-4B9B-A467-D5AD5D46C401}"/>
              </a:ext>
            </a:extLst>
          </p:cNvPr>
          <p:cNvCxnSpPr>
            <a:stCxn id="22" idx="6"/>
            <a:endCxn id="25" idx="2"/>
          </p:cNvCxnSpPr>
          <p:nvPr/>
        </p:nvCxnSpPr>
        <p:spPr>
          <a:xfrm>
            <a:off x="3430474" y="1930942"/>
            <a:ext cx="1004451" cy="132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xmlns="" id="{83BB0F76-0A84-4BA8-817F-CCFA8D121D88}"/>
              </a:ext>
            </a:extLst>
          </p:cNvPr>
          <p:cNvCxnSpPr>
            <a:stCxn id="35" idx="7"/>
            <a:endCxn id="25" idx="3"/>
          </p:cNvCxnSpPr>
          <p:nvPr/>
        </p:nvCxnSpPr>
        <p:spPr>
          <a:xfrm flipV="1">
            <a:off x="3350128" y="2126238"/>
            <a:ext cx="1165143" cy="201825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xmlns="" id="{D03AF2C2-EC76-46A4-BAB5-1E018FB4F8B4}"/>
              </a:ext>
            </a:extLst>
          </p:cNvPr>
          <p:cNvCxnSpPr/>
          <p:nvPr/>
        </p:nvCxnSpPr>
        <p:spPr>
          <a:xfrm>
            <a:off x="4998477" y="1926889"/>
            <a:ext cx="1004451" cy="132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xmlns="" id="{149D5BC1-637E-4B12-9DEE-3CF2128E2537}"/>
              </a:ext>
            </a:extLst>
          </p:cNvPr>
          <p:cNvCxnSpPr/>
          <p:nvPr/>
        </p:nvCxnSpPr>
        <p:spPr>
          <a:xfrm flipV="1">
            <a:off x="4892974" y="2176535"/>
            <a:ext cx="1165143" cy="20182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429980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58DCAB88-8ED1-4E35-8D83-FD17406588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GREEN, DIEGO ECHEVERRIA and SARINI JAYASINGHE 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7BF95CE4-EBC9-4AEA-8041-2A44C7220E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48</a:t>
            </a:fld>
            <a:endParaRPr lang="en-GB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1ADAF678-DA8A-47B4-BDE0-B5522FE957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53965"/>
          </a:xfrm>
        </p:spPr>
        <p:txBody>
          <a:bodyPr>
            <a:noAutofit/>
          </a:bodyPr>
          <a:lstStyle/>
          <a:p>
            <a:r>
              <a:rPr lang="en-US" altLang="en-US" sz="2800" b="1" dirty="0">
                <a:solidFill>
                  <a:srgbClr val="B18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Linear Dynamical System</a:t>
            </a:r>
            <a:endParaRPr lang="en-GB" sz="2800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xmlns="" id="{3F7C5610-C6DB-4410-A6E1-A6127435A63B}"/>
              </a:ext>
            </a:extLst>
          </p:cNvPr>
          <p:cNvSpPr/>
          <p:nvPr/>
        </p:nvSpPr>
        <p:spPr>
          <a:xfrm>
            <a:off x="1422400" y="2946548"/>
            <a:ext cx="548640" cy="54864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xmlns="" id="{982E6C88-938B-4912-8BC3-B902E3C7EFBD}"/>
                  </a:ext>
                </a:extLst>
              </p:cNvPr>
              <p:cNvSpPr txBox="1"/>
              <p:nvPr/>
            </p:nvSpPr>
            <p:spPr>
              <a:xfrm>
                <a:off x="1076960" y="4170189"/>
                <a:ext cx="28796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82E6C88-938B-4912-8BC3-B902E3C7EF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6960" y="4170189"/>
                <a:ext cx="287963" cy="276999"/>
              </a:xfrm>
              <a:prstGeom prst="rect">
                <a:avLst/>
              </a:prstGeom>
              <a:blipFill>
                <a:blip r:embed="rId2"/>
                <a:stretch>
                  <a:fillRect l="-12766" r="-6383" b="-1521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Oval 29">
            <a:extLst>
              <a:ext uri="{FF2B5EF4-FFF2-40B4-BE49-F238E27FC236}">
                <a16:creationId xmlns:a16="http://schemas.microsoft.com/office/drawing/2014/main" xmlns="" id="{9CFF6BF9-6C96-4336-888B-14BA1D53BAB1}"/>
              </a:ext>
            </a:extLst>
          </p:cNvPr>
          <p:cNvSpPr/>
          <p:nvPr/>
        </p:nvSpPr>
        <p:spPr>
          <a:xfrm>
            <a:off x="1422400" y="4064148"/>
            <a:ext cx="548640" cy="54864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xmlns="" id="{F97488AE-8F42-45EC-B0C9-F4A7656C15EE}"/>
              </a:ext>
            </a:extLst>
          </p:cNvPr>
          <p:cNvCxnSpPr>
            <a:stCxn id="30" idx="0"/>
            <a:endCxn id="28" idx="4"/>
          </p:cNvCxnSpPr>
          <p:nvPr/>
        </p:nvCxnSpPr>
        <p:spPr>
          <a:xfrm flipV="1">
            <a:off x="1696720" y="3495188"/>
            <a:ext cx="0" cy="56896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xmlns="" id="{B9986A33-82B3-402D-9E45-36C6903C8606}"/>
                  </a:ext>
                </a:extLst>
              </p:cNvPr>
              <p:cNvSpPr txBox="1"/>
              <p:nvPr/>
            </p:nvSpPr>
            <p:spPr>
              <a:xfrm>
                <a:off x="1153160" y="2760874"/>
                <a:ext cx="27776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9986A33-82B3-402D-9E45-36C6903C86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3160" y="2760874"/>
                <a:ext cx="277768" cy="276999"/>
              </a:xfrm>
              <a:prstGeom prst="rect">
                <a:avLst/>
              </a:prstGeom>
              <a:blipFill>
                <a:blip r:embed="rId3"/>
                <a:stretch>
                  <a:fillRect l="-21739" r="-6522" b="-2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Oval 32">
            <a:extLst>
              <a:ext uri="{FF2B5EF4-FFF2-40B4-BE49-F238E27FC236}">
                <a16:creationId xmlns:a16="http://schemas.microsoft.com/office/drawing/2014/main" xmlns="" id="{01B1AD96-71F1-4108-99FD-63DD69C31491}"/>
              </a:ext>
            </a:extLst>
          </p:cNvPr>
          <p:cNvSpPr/>
          <p:nvPr/>
        </p:nvSpPr>
        <p:spPr>
          <a:xfrm>
            <a:off x="2885440" y="2946548"/>
            <a:ext cx="548640" cy="54864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xmlns="" id="{06CFE711-4F22-40D6-9B49-6735785E60EC}"/>
                  </a:ext>
                </a:extLst>
              </p:cNvPr>
              <p:cNvSpPr txBox="1"/>
              <p:nvPr/>
            </p:nvSpPr>
            <p:spPr>
              <a:xfrm>
                <a:off x="2540000" y="4170189"/>
                <a:ext cx="29328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06CFE711-4F22-40D6-9B49-6735785E60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0000" y="4170189"/>
                <a:ext cx="293285" cy="276999"/>
              </a:xfrm>
              <a:prstGeom prst="rect">
                <a:avLst/>
              </a:prstGeom>
              <a:blipFill>
                <a:blip r:embed="rId4"/>
                <a:stretch>
                  <a:fillRect l="-12500" r="-6250" b="-1521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Oval 34">
            <a:extLst>
              <a:ext uri="{FF2B5EF4-FFF2-40B4-BE49-F238E27FC236}">
                <a16:creationId xmlns:a16="http://schemas.microsoft.com/office/drawing/2014/main" xmlns="" id="{926C4D90-86F5-46A4-8125-35EDF30D66A0}"/>
              </a:ext>
            </a:extLst>
          </p:cNvPr>
          <p:cNvSpPr/>
          <p:nvPr/>
        </p:nvSpPr>
        <p:spPr>
          <a:xfrm>
            <a:off x="2885440" y="4064148"/>
            <a:ext cx="548640" cy="54864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xmlns="" id="{44D6579E-460A-4D69-AED1-E1C5D39F2898}"/>
              </a:ext>
            </a:extLst>
          </p:cNvPr>
          <p:cNvCxnSpPr>
            <a:stCxn id="35" idx="0"/>
            <a:endCxn id="33" idx="4"/>
          </p:cNvCxnSpPr>
          <p:nvPr/>
        </p:nvCxnSpPr>
        <p:spPr>
          <a:xfrm flipV="1">
            <a:off x="3159760" y="3495188"/>
            <a:ext cx="0" cy="56896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xmlns="" id="{00F58EBB-1E47-4EC4-B78D-6FD807E52026}"/>
                  </a:ext>
                </a:extLst>
              </p:cNvPr>
              <p:cNvSpPr txBox="1"/>
              <p:nvPr/>
            </p:nvSpPr>
            <p:spPr>
              <a:xfrm>
                <a:off x="2616200" y="2760874"/>
                <a:ext cx="28309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0F58EBB-1E47-4EC4-B78D-6FD807E520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6200" y="2760874"/>
                <a:ext cx="283091" cy="276999"/>
              </a:xfrm>
              <a:prstGeom prst="rect">
                <a:avLst/>
              </a:prstGeom>
              <a:blipFill>
                <a:blip r:embed="rId5"/>
                <a:stretch>
                  <a:fillRect l="-21277" r="-6383" b="-2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Oval 37">
            <a:extLst>
              <a:ext uri="{FF2B5EF4-FFF2-40B4-BE49-F238E27FC236}">
                <a16:creationId xmlns:a16="http://schemas.microsoft.com/office/drawing/2014/main" xmlns="" id="{8D9AC384-E26A-45A3-8396-83312231EDB6}"/>
              </a:ext>
            </a:extLst>
          </p:cNvPr>
          <p:cNvSpPr/>
          <p:nvPr/>
        </p:nvSpPr>
        <p:spPr>
          <a:xfrm>
            <a:off x="4424680" y="2961218"/>
            <a:ext cx="548640" cy="54864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xmlns="" id="{EF66663E-CB2E-4A32-896B-048B53CA67A4}"/>
                  </a:ext>
                </a:extLst>
              </p:cNvPr>
              <p:cNvSpPr txBox="1"/>
              <p:nvPr/>
            </p:nvSpPr>
            <p:spPr>
              <a:xfrm>
                <a:off x="4079240" y="4229109"/>
                <a:ext cx="29328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EF66663E-CB2E-4A32-896B-048B53CA67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9240" y="4229109"/>
                <a:ext cx="293285" cy="276999"/>
              </a:xfrm>
              <a:prstGeom prst="rect">
                <a:avLst/>
              </a:prstGeom>
              <a:blipFill>
                <a:blip r:embed="rId6"/>
                <a:stretch>
                  <a:fillRect l="-12500" r="-8333" b="-1555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Oval 39">
            <a:extLst>
              <a:ext uri="{FF2B5EF4-FFF2-40B4-BE49-F238E27FC236}">
                <a16:creationId xmlns:a16="http://schemas.microsoft.com/office/drawing/2014/main" xmlns="" id="{1D980511-42C4-41F0-BDAB-C9A376DDCE11}"/>
              </a:ext>
            </a:extLst>
          </p:cNvPr>
          <p:cNvSpPr/>
          <p:nvPr/>
        </p:nvSpPr>
        <p:spPr>
          <a:xfrm>
            <a:off x="4424680" y="4123068"/>
            <a:ext cx="548640" cy="54864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xmlns="" id="{F16147DF-21B2-421F-A7FC-EC1035BB739B}"/>
              </a:ext>
            </a:extLst>
          </p:cNvPr>
          <p:cNvCxnSpPr>
            <a:stCxn id="40" idx="0"/>
            <a:endCxn id="38" idx="4"/>
          </p:cNvCxnSpPr>
          <p:nvPr/>
        </p:nvCxnSpPr>
        <p:spPr>
          <a:xfrm flipV="1">
            <a:off x="4699000" y="3509858"/>
            <a:ext cx="0" cy="6132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xmlns="" id="{50D0AEEB-F333-46EA-BC6D-04AA629AE824}"/>
                  </a:ext>
                </a:extLst>
              </p:cNvPr>
              <p:cNvSpPr txBox="1"/>
              <p:nvPr/>
            </p:nvSpPr>
            <p:spPr>
              <a:xfrm>
                <a:off x="4155440" y="2819794"/>
                <a:ext cx="28309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50D0AEEB-F333-46EA-BC6D-04AA629AE8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5440" y="2819794"/>
                <a:ext cx="283091" cy="276999"/>
              </a:xfrm>
              <a:prstGeom prst="rect">
                <a:avLst/>
              </a:prstGeom>
              <a:blipFill>
                <a:blip r:embed="rId7"/>
                <a:stretch>
                  <a:fillRect l="-21739" r="-6522" b="-2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30B8F57F-5E5C-4AE0-82C4-6E5D9A7F651A}"/>
              </a:ext>
            </a:extLst>
          </p:cNvPr>
          <p:cNvSpPr txBox="1"/>
          <p:nvPr/>
        </p:nvSpPr>
        <p:spPr>
          <a:xfrm>
            <a:off x="5425441" y="3595002"/>
            <a:ext cx="497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…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xmlns="" id="{04B65C24-8E9C-4D2B-9C75-D7915B21C7C0}"/>
              </a:ext>
            </a:extLst>
          </p:cNvPr>
          <p:cNvSpPr/>
          <p:nvPr/>
        </p:nvSpPr>
        <p:spPr>
          <a:xfrm>
            <a:off x="2885440" y="1656622"/>
            <a:ext cx="548640" cy="54864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xmlns="" id="{586C23E8-7743-43D7-BB5A-E22DDBBCCA2B}"/>
              </a:ext>
            </a:extLst>
          </p:cNvPr>
          <p:cNvCxnSpPr>
            <a:stCxn id="22" idx="4"/>
            <a:endCxn id="33" idx="0"/>
          </p:cNvCxnSpPr>
          <p:nvPr/>
        </p:nvCxnSpPr>
        <p:spPr>
          <a:xfrm>
            <a:off x="3159760" y="2205262"/>
            <a:ext cx="0" cy="74128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xmlns="" id="{A0A9B888-3EA6-42FD-BC33-B75AB5F738F6}"/>
              </a:ext>
            </a:extLst>
          </p:cNvPr>
          <p:cNvSpPr/>
          <p:nvPr/>
        </p:nvSpPr>
        <p:spPr>
          <a:xfrm>
            <a:off x="4438531" y="1657944"/>
            <a:ext cx="548640" cy="54864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xmlns="" id="{A039389E-CDB3-433F-B830-FF047D61527E}"/>
              </a:ext>
            </a:extLst>
          </p:cNvPr>
          <p:cNvCxnSpPr>
            <a:stCxn id="25" idx="4"/>
          </p:cNvCxnSpPr>
          <p:nvPr/>
        </p:nvCxnSpPr>
        <p:spPr>
          <a:xfrm>
            <a:off x="4712851" y="2206584"/>
            <a:ext cx="0" cy="74128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xmlns="" id="{5D2C715E-1F23-4882-A172-FC99B4BA53E9}"/>
                  </a:ext>
                </a:extLst>
              </p:cNvPr>
              <p:cNvSpPr txBox="1"/>
              <p:nvPr/>
            </p:nvSpPr>
            <p:spPr>
              <a:xfrm>
                <a:off x="2686642" y="1351559"/>
                <a:ext cx="27885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D2C715E-1F23-4882-A172-FC99B4BA53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6642" y="1351559"/>
                <a:ext cx="278859" cy="276999"/>
              </a:xfrm>
              <a:prstGeom prst="rect">
                <a:avLst/>
              </a:prstGeom>
              <a:blipFill>
                <a:blip r:embed="rId8"/>
                <a:stretch>
                  <a:fillRect l="-13333" r="-8889" b="-1555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xmlns="" id="{D01F9495-8387-4A62-BEEE-B9D9D668A5D5}"/>
                  </a:ext>
                </a:extLst>
              </p:cNvPr>
              <p:cNvSpPr txBox="1"/>
              <p:nvPr/>
            </p:nvSpPr>
            <p:spPr>
              <a:xfrm>
                <a:off x="4225882" y="1379623"/>
                <a:ext cx="27885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01F9495-8387-4A62-BEEE-B9D9D668A5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5882" y="1379623"/>
                <a:ext cx="278859" cy="276999"/>
              </a:xfrm>
              <a:prstGeom prst="rect">
                <a:avLst/>
              </a:prstGeom>
              <a:blipFill>
                <a:blip r:embed="rId9"/>
                <a:stretch>
                  <a:fillRect l="-13043" r="-8696" b="-1521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xmlns="" id="{23BB769F-C541-4B9B-A467-D5AD5D46C401}"/>
              </a:ext>
            </a:extLst>
          </p:cNvPr>
          <p:cNvCxnSpPr>
            <a:stCxn id="22" idx="6"/>
            <a:endCxn id="25" idx="2"/>
          </p:cNvCxnSpPr>
          <p:nvPr/>
        </p:nvCxnSpPr>
        <p:spPr>
          <a:xfrm>
            <a:off x="3434080" y="1930942"/>
            <a:ext cx="1004451" cy="132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xmlns="" id="{83BB0F76-0A84-4BA8-817F-CCFA8D121D88}"/>
              </a:ext>
            </a:extLst>
          </p:cNvPr>
          <p:cNvCxnSpPr>
            <a:stCxn id="35" idx="7"/>
            <a:endCxn id="25" idx="3"/>
          </p:cNvCxnSpPr>
          <p:nvPr/>
        </p:nvCxnSpPr>
        <p:spPr>
          <a:xfrm flipV="1">
            <a:off x="3353734" y="2126238"/>
            <a:ext cx="1165143" cy="20182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xmlns="" id="{D03AF2C2-EC76-46A4-BAB5-1E018FB4F8B4}"/>
              </a:ext>
            </a:extLst>
          </p:cNvPr>
          <p:cNvCxnSpPr/>
          <p:nvPr/>
        </p:nvCxnSpPr>
        <p:spPr>
          <a:xfrm>
            <a:off x="4998477" y="1926889"/>
            <a:ext cx="1004451" cy="132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xmlns="" id="{149D5BC1-637E-4B12-9DEE-3CF2128E2537}"/>
              </a:ext>
            </a:extLst>
          </p:cNvPr>
          <p:cNvCxnSpPr/>
          <p:nvPr/>
        </p:nvCxnSpPr>
        <p:spPr>
          <a:xfrm flipV="1">
            <a:off x="4892974" y="2176535"/>
            <a:ext cx="1165143" cy="20182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xmlns="" id="{3F61CB24-0634-45D7-950C-9CF9A2172BC9}"/>
                  </a:ext>
                </a:extLst>
              </p:cNvPr>
              <p:cNvSpPr txBox="1"/>
              <p:nvPr/>
            </p:nvSpPr>
            <p:spPr>
              <a:xfrm>
                <a:off x="7297163" y="1591865"/>
                <a:ext cx="3646191" cy="11396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GB" sz="2400" b="1" i="1" smtClean="0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400" b="1" i="1" smtClean="0">
                          <a:latin typeface="Cambria Math" panose="02040503050406030204" pitchFamily="18" charset="0"/>
                        </a:rPr>
                        <m:t>𝑨</m:t>
                      </m:r>
                      <m:sSub>
                        <m:sSubPr>
                          <m:ctrlPr>
                            <a:rPr lang="en-GB" sz="24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2400" b="1" i="1" smtClean="0">
                          <a:latin typeface="Cambria Math" panose="02040503050406030204" pitchFamily="18" charset="0"/>
                        </a:rPr>
                        <m:t>𝑩</m:t>
                      </m:r>
                      <m:sSub>
                        <m:sSubPr>
                          <m:ctrlPr>
                            <a:rPr lang="en-GB" sz="24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24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GB" sz="24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GB" sz="2400" b="0" dirty="0"/>
              </a:p>
              <a:p>
                <a:endParaRPr lang="en-GB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GB" sz="2400" b="0" i="1" smtClean="0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GB" sz="2400" b="1" i="1" smtClean="0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sSub>
                        <m:sSubPr>
                          <m:ctrlPr>
                            <a:rPr lang="en-GB" sz="24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GB" sz="2400" b="0" i="1" smtClean="0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GB" sz="2400" b="1" i="1" smtClean="0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sSub>
                        <m:sSubPr>
                          <m:ctrlPr>
                            <a:rPr lang="en-GB" sz="24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24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F61CB24-0634-45D7-950C-9CF9A2172B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7163" y="1591865"/>
                <a:ext cx="3646191" cy="1139607"/>
              </a:xfrm>
              <a:prstGeom prst="rect">
                <a:avLst/>
              </a:prstGeom>
              <a:blipFill>
                <a:blip r:embed="rId10"/>
                <a:stretch>
                  <a:fillRect b="-481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xmlns="" id="{6A54FDB7-1A63-4A90-BA0D-F1B1E2DBFF3A}"/>
                  </a:ext>
                </a:extLst>
              </p:cNvPr>
              <p:cNvSpPr txBox="1"/>
              <p:nvPr/>
            </p:nvSpPr>
            <p:spPr>
              <a:xfrm>
                <a:off x="6781800" y="3135366"/>
                <a:ext cx="4161554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Should be able to update </a:t>
                </a:r>
                <a14:m>
                  <m:oMath xmlns:m="http://schemas.openxmlformats.org/officeDocument/2006/math">
                    <m:r>
                      <a:rPr lang="en-GB" b="1" i="1" smtClean="0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en-GB" dirty="0"/>
                  <a:t>, </a:t>
                </a:r>
                <a14:m>
                  <m:oMath xmlns:m="http://schemas.openxmlformats.org/officeDocument/2006/math">
                    <m:r>
                      <a:rPr lang="en-GB" b="1" i="1" smtClean="0">
                        <a:latin typeface="Cambria Math" panose="02040503050406030204" pitchFamily="18" charset="0"/>
                      </a:rPr>
                      <m:t>𝑩</m:t>
                    </m:r>
                  </m:oMath>
                </a14:m>
                <a:r>
                  <a:rPr lang="en-GB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</m:oMath>
                </a14:m>
                <a:r>
                  <a:rPr lang="en-GB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GB" dirty="0"/>
                  <a:t> and the variance of the noise terms </a:t>
                </a:r>
                <a:r>
                  <a:rPr lang="en-GB" u="sng" dirty="0"/>
                  <a:t>online</a:t>
                </a:r>
                <a:r>
                  <a:rPr lang="en-GB" dirty="0"/>
                  <a:t>.</a:t>
                </a:r>
              </a:p>
              <a:p>
                <a:endParaRPr lang="en-GB" dirty="0"/>
              </a:p>
              <a:p>
                <a:r>
                  <a:rPr lang="en-GB" dirty="0"/>
                  <a:t>Or, first, we could try something simpler…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A54FDB7-1A63-4A90-BA0D-F1B1E2DBFF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1800" y="3135366"/>
                <a:ext cx="4161554" cy="1200329"/>
              </a:xfrm>
              <a:prstGeom prst="rect">
                <a:avLst/>
              </a:prstGeom>
              <a:blipFill>
                <a:blip r:embed="rId11"/>
                <a:stretch>
                  <a:fillRect l="-1320" t="-2538" r="-1466" b="-710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8455035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58DCAB88-8ED1-4E35-8D83-FD17406588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GREEN, DIEGO ECHEVERRIA and SARINI JAYASINGHE 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7BF95CE4-EBC9-4AEA-8041-2A44C7220E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49</a:t>
            </a:fld>
            <a:endParaRPr lang="en-GB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1ADAF678-DA8A-47B4-BDE0-B5522FE957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53965"/>
          </a:xfrm>
        </p:spPr>
        <p:txBody>
          <a:bodyPr>
            <a:noAutofit/>
          </a:bodyPr>
          <a:lstStyle/>
          <a:p>
            <a:r>
              <a:rPr lang="en-US" altLang="en-US" sz="2800" b="1" dirty="0">
                <a:solidFill>
                  <a:srgbClr val="B18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Next Steps?</a:t>
            </a:r>
            <a:endParaRPr lang="en-GB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xmlns="" id="{76368B5A-B6C5-4F8F-A0D5-C315B980143E}"/>
                  </a:ext>
                </a:extLst>
              </p:cNvPr>
              <p:cNvSpPr txBox="1"/>
              <p:nvPr/>
            </p:nvSpPr>
            <p:spPr>
              <a:xfrm>
                <a:off x="1264920" y="1144304"/>
                <a:ext cx="9519920" cy="45693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2400" dirty="0"/>
                  <a:t>Results from latest model runs are now on the </a:t>
                </a:r>
                <a:r>
                  <a:rPr lang="en-GB" sz="2400" dirty="0" err="1"/>
                  <a:t>sharepoint</a:t>
                </a:r>
                <a:endParaRPr lang="en-GB" sz="24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GB" sz="2000" dirty="0"/>
                  <a:t>Can we learn from these?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GB" sz="2000" dirty="0"/>
                  <a:t>Where the model worsens; change in furnace properties or inadequate model?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2400" dirty="0"/>
                  <a:t>Batch training ignoring outliers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GB" sz="2000" dirty="0"/>
                  <a:t>Diego has already started looking at this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2400" dirty="0"/>
                  <a:t>Noisy model outputs: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GB" sz="2000" dirty="0"/>
                  <a:t>Removing inputs?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GB" sz="2000" dirty="0"/>
                  <a:t>Principal Component Analysis?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2400" dirty="0"/>
                  <a:t>Predictions always greater than zero: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GB" sz="2000" dirty="0"/>
                  <a:t>Sigmoid model: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2000" b="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m:rPr>
                            <m:sty m:val="p"/>
                          </m:rPr>
                          <a:rPr lang="en-GB" sz="2000" b="0" i="0" smtClean="0">
                            <a:latin typeface="Cambria Math" panose="02040503050406030204" pitchFamily="18" charset="0"/>
                          </a:rPr>
                          <m:t>exp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⁡(−</m:t>
                        </m:r>
                        <m:sSup>
                          <m:sSupPr>
                            <m:ctrlPr>
                              <a:rPr lang="en-GB" sz="2000" b="0" i="1" smtClean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GB" sz="2000" b="1" i="1" smtClean="0">
                                <a:latin typeface="Cambria Math" panose="02040503050406030204" pitchFamily="18" charset="0"/>
                              </a:rPr>
                              <m:t>𝜽</m:t>
                            </m:r>
                          </m:e>
                          <m:sup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GB" sz="20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GB" sz="2000" dirty="0"/>
                  <a:t> ?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GB" sz="2000" dirty="0"/>
                  <a:t>Nonlinear and less interpretable but might be worth looking at?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2400" dirty="0"/>
                  <a:t>Future predictions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GB" sz="2000" dirty="0"/>
                  <a:t>LDS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6368B5A-B6C5-4F8F-A0D5-C315B98014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4920" y="1144304"/>
                <a:ext cx="9519920" cy="4569392"/>
              </a:xfrm>
              <a:prstGeom prst="rect">
                <a:avLst/>
              </a:prstGeom>
              <a:blipFill>
                <a:blip r:embed="rId2"/>
                <a:stretch>
                  <a:fillRect l="-897" t="-1068" b="-146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xmlns="" id="{738F67E7-EA89-4031-AB61-0CD0F7B7B2FB}"/>
              </a:ext>
            </a:extLst>
          </p:cNvPr>
          <p:cNvCxnSpPr/>
          <p:nvPr/>
        </p:nvCxnSpPr>
        <p:spPr>
          <a:xfrm>
            <a:off x="5354320" y="3684304"/>
            <a:ext cx="56896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15BA9277-A907-436A-88EF-F57ADE2E07EB}"/>
              </a:ext>
            </a:extLst>
          </p:cNvPr>
          <p:cNvSpPr txBox="1"/>
          <p:nvPr/>
        </p:nvSpPr>
        <p:spPr>
          <a:xfrm>
            <a:off x="5882640" y="3530415"/>
            <a:ext cx="22148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rgbClr val="FF0000"/>
                </a:solidFill>
              </a:rPr>
              <a:t>Some quick results already!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xmlns="" id="{8F58A77C-4CB7-46A7-9834-F63908B9157F}"/>
              </a:ext>
            </a:extLst>
          </p:cNvPr>
          <p:cNvCxnSpPr/>
          <p:nvPr/>
        </p:nvCxnSpPr>
        <p:spPr>
          <a:xfrm>
            <a:off x="5207000" y="4415824"/>
            <a:ext cx="56896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EBBB52F8-1610-4B96-B499-005F6D0FBC84}"/>
              </a:ext>
            </a:extLst>
          </p:cNvPr>
          <p:cNvSpPr txBox="1"/>
          <p:nvPr/>
        </p:nvSpPr>
        <p:spPr>
          <a:xfrm>
            <a:off x="5735320" y="4261935"/>
            <a:ext cx="36118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rgbClr val="FF0000"/>
                </a:solidFill>
              </a:rPr>
              <a:t>This is actually a very simple neural network…</a:t>
            </a:r>
          </a:p>
        </p:txBody>
      </p:sp>
    </p:spTree>
    <p:extLst>
      <p:ext uri="{BB962C8B-B14F-4D97-AF65-F5344CB8AC3E}">
        <p14:creationId xmlns:p14="http://schemas.microsoft.com/office/powerpoint/2010/main" val="28253811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PETER L. GREEN, DIEGO ECHEVERRIA and SARINI JAYASINGHE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5</a:t>
            </a:fld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2D221A7B-5130-4AF7-BA43-82C30F68B4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8095" y="669073"/>
            <a:ext cx="3520440" cy="275992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A09269D7-8C7C-4985-A329-6DFAD31F0DFD}"/>
              </a:ext>
            </a:extLst>
          </p:cNvPr>
          <p:cNvSpPr/>
          <p:nvPr/>
        </p:nvSpPr>
        <p:spPr>
          <a:xfrm>
            <a:off x="8283435" y="980440"/>
            <a:ext cx="447040" cy="20777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xmlns="" id="{276DD962-F251-4F72-9D6D-8557497C00FD}"/>
              </a:ext>
            </a:extLst>
          </p:cNvPr>
          <p:cNvCxnSpPr>
            <a:cxnSpLocks/>
          </p:cNvCxnSpPr>
          <p:nvPr/>
        </p:nvCxnSpPr>
        <p:spPr>
          <a:xfrm flipV="1">
            <a:off x="8730475" y="1610360"/>
            <a:ext cx="1229360" cy="14224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1193968D-4BC6-4996-8432-32AC5F546FD1}"/>
              </a:ext>
            </a:extLst>
          </p:cNvPr>
          <p:cNvSpPr txBox="1"/>
          <p:nvPr/>
        </p:nvSpPr>
        <p:spPr>
          <a:xfrm>
            <a:off x="9931895" y="1349382"/>
            <a:ext cx="2301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Limit needs </a:t>
            </a:r>
            <a:br>
              <a:rPr lang="en-GB" dirty="0"/>
            </a:br>
            <a:r>
              <a:rPr lang="en-GB" dirty="0"/>
              <a:t>refining?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xmlns="" id="{4D93E1EC-A8A0-4FB4-9BE3-1B73C21F0B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580" y="3523488"/>
            <a:ext cx="3072410" cy="24645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xmlns="" id="{78DF6C19-AFB7-4B8C-8036-95CBDF94F2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9657" y="3465830"/>
            <a:ext cx="3231383" cy="2621302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xmlns="" id="{536B8479-014C-4F19-861F-E792E99260DB}"/>
              </a:ext>
            </a:extLst>
          </p:cNvPr>
          <p:cNvSpPr/>
          <p:nvPr/>
        </p:nvSpPr>
        <p:spPr>
          <a:xfrm>
            <a:off x="5354320" y="4099560"/>
            <a:ext cx="172720" cy="17018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xmlns="" id="{078EB092-C6F8-4C08-9888-B34916A6D5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58315" y="3465830"/>
            <a:ext cx="3161805" cy="2518541"/>
          </a:xfrm>
          <a:prstGeom prst="rect">
            <a:avLst/>
          </a:prstGeom>
        </p:spPr>
      </p:pic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xmlns="" id="{C5F108E2-6A35-4DA5-8864-C60F6DB46D78}"/>
              </a:ext>
            </a:extLst>
          </p:cNvPr>
          <p:cNvCxnSpPr>
            <a:endCxn id="28" idx="1"/>
          </p:cNvCxnSpPr>
          <p:nvPr/>
        </p:nvCxnSpPr>
        <p:spPr>
          <a:xfrm flipV="1">
            <a:off x="5588000" y="4725101"/>
            <a:ext cx="2370315" cy="18217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>
            <a:extLst>
              <a:ext uri="{FF2B5EF4-FFF2-40B4-BE49-F238E27FC236}">
                <a16:creationId xmlns:a16="http://schemas.microsoft.com/office/drawing/2014/main" xmlns="" id="{06101554-6978-41AD-8B42-5B3BE89945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2290" y="734331"/>
            <a:ext cx="3146934" cy="2464500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xmlns="" id="{B0F399A4-6183-463D-B780-EA606D39A2DE}"/>
              </a:ext>
            </a:extLst>
          </p:cNvPr>
          <p:cNvSpPr/>
          <p:nvPr/>
        </p:nvSpPr>
        <p:spPr>
          <a:xfrm>
            <a:off x="195580" y="1569720"/>
            <a:ext cx="3233420" cy="22519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C30A28D8-8325-4E3F-AEDE-9676D2AD97F9}"/>
              </a:ext>
            </a:extLst>
          </p:cNvPr>
          <p:cNvSpPr txBox="1"/>
          <p:nvPr/>
        </p:nvSpPr>
        <p:spPr>
          <a:xfrm>
            <a:off x="3421380" y="1496814"/>
            <a:ext cx="2301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Limit moved.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xmlns="" id="{12F5DFA5-7916-442B-A283-81F0D51B19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8453"/>
            <a:ext cx="10515600" cy="353965"/>
          </a:xfrm>
        </p:spPr>
        <p:txBody>
          <a:bodyPr>
            <a:noAutofit/>
          </a:bodyPr>
          <a:lstStyle/>
          <a:p>
            <a:r>
              <a:rPr lang="en-US" altLang="en-US" sz="2800" b="1" dirty="0">
                <a:solidFill>
                  <a:srgbClr val="B18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Processing Engineering Limits (1)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21792603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58DCAB88-8ED1-4E35-8D83-FD17406588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GREEN, DIEGO ECHEVERRIA and SARINI JAYASINGHE 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7BF95CE4-EBC9-4AEA-8041-2A44C7220E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50</a:t>
            </a:fld>
            <a:endParaRPr lang="en-GB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1ADAF678-DA8A-47B4-BDE0-B5522FE957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53965"/>
          </a:xfrm>
        </p:spPr>
        <p:txBody>
          <a:bodyPr>
            <a:noAutofit/>
          </a:bodyPr>
          <a:lstStyle/>
          <a:p>
            <a:r>
              <a:rPr lang="en-US" altLang="en-US" sz="2800" b="1" dirty="0">
                <a:solidFill>
                  <a:srgbClr val="B18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Next Steps?</a:t>
            </a:r>
            <a:endParaRPr lang="en-GB" sz="2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76368B5A-B6C5-4F8F-A0D5-C315B980143E}"/>
              </a:ext>
            </a:extLst>
          </p:cNvPr>
          <p:cNvSpPr txBox="1"/>
          <p:nvPr/>
        </p:nvSpPr>
        <p:spPr>
          <a:xfrm>
            <a:off x="1249680" y="1173480"/>
            <a:ext cx="951992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Longer-term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000" dirty="0"/>
              <a:t>Gateway meeting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000" dirty="0"/>
              <a:t>Strategy for involving the Japanese team – detailed report?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000" dirty="0"/>
              <a:t>Shall we continue with a predominantly linear (interpretable) approach despite potential for negative predictions? </a:t>
            </a:r>
          </a:p>
        </p:txBody>
      </p:sp>
    </p:spTree>
    <p:extLst>
      <p:ext uri="{BB962C8B-B14F-4D97-AF65-F5344CB8AC3E}">
        <p14:creationId xmlns:p14="http://schemas.microsoft.com/office/powerpoint/2010/main" val="6676804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PETER L. GREEN, DIEGO ECHEVERRIA and SARINI JAYASINGHE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6</a:t>
            </a:fld>
            <a:endParaRPr lang="en-GB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BD4439A4-B276-4056-B767-BB9018576C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909" y="858520"/>
            <a:ext cx="3193601" cy="261112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736E8E03-5D60-47AD-ACDD-400936B7CE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6343" y="719091"/>
            <a:ext cx="3328417" cy="262708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0AF560FF-C064-4ED5-A3DE-002B3591AF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909" y="3525521"/>
            <a:ext cx="3237168" cy="252984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52AC2BB5-7608-4D37-9070-95268B323A36}"/>
              </a:ext>
            </a:extLst>
          </p:cNvPr>
          <p:cNvSpPr/>
          <p:nvPr/>
        </p:nvSpPr>
        <p:spPr>
          <a:xfrm>
            <a:off x="2641600" y="3799840"/>
            <a:ext cx="279400" cy="21894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xmlns="" id="{88B0CEBF-967D-4BB3-80B5-5A4628EB2A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23212" y="3526170"/>
            <a:ext cx="3434677" cy="2736819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xmlns="" id="{5EE7CEA3-2C8F-444F-B5FB-6B85F04ECF65}"/>
              </a:ext>
            </a:extLst>
          </p:cNvPr>
          <p:cNvCxnSpPr>
            <a:endCxn id="21" idx="1"/>
          </p:cNvCxnSpPr>
          <p:nvPr/>
        </p:nvCxnSpPr>
        <p:spPr>
          <a:xfrm>
            <a:off x="2992120" y="4765040"/>
            <a:ext cx="1231092" cy="12954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1">
            <a:extLst>
              <a:ext uri="{FF2B5EF4-FFF2-40B4-BE49-F238E27FC236}">
                <a16:creationId xmlns:a16="http://schemas.microsoft.com/office/drawing/2014/main" xmlns="" id="{B531173B-1FE3-4087-AC44-A5A7176DA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53965"/>
          </a:xfrm>
        </p:spPr>
        <p:txBody>
          <a:bodyPr>
            <a:noAutofit/>
          </a:bodyPr>
          <a:lstStyle/>
          <a:p>
            <a:r>
              <a:rPr lang="en-US" altLang="en-US" sz="2800" b="1" dirty="0">
                <a:solidFill>
                  <a:srgbClr val="B18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Processing Engineering Limits (1)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14222482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58DCAB88-8ED1-4E35-8D83-FD17406588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GREEN, DIEGO ECHEVERRIA and SARINI JAYASINGHE 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7BF95CE4-EBC9-4AEA-8041-2A44C7220E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7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D9766D35-686B-4DB8-A98B-29EE12D9B7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063" y="1030463"/>
            <a:ext cx="10515600" cy="5014515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xmlns="" id="{C49F55BB-183D-49BE-A35C-2DA5A35F2C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53965"/>
          </a:xfrm>
        </p:spPr>
        <p:txBody>
          <a:bodyPr>
            <a:noAutofit/>
          </a:bodyPr>
          <a:lstStyle/>
          <a:p>
            <a:r>
              <a:rPr lang="en-US" altLang="en-US" sz="2800" b="1" dirty="0">
                <a:solidFill>
                  <a:srgbClr val="B18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Processing Engineering Limits (1)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21928371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58DCAB88-8ED1-4E35-8D83-FD17406588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GREEN, DIEGO ECHEVERRIA and SARINI JAYASINGHE 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7BF95CE4-EBC9-4AEA-8041-2A44C7220E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8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D9766D35-686B-4DB8-A98B-29EE12D9B7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063" y="1030463"/>
            <a:ext cx="10515600" cy="501451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DEF736F1-3E56-4EFC-9EB0-A48DAE5C8A90}"/>
              </a:ext>
            </a:extLst>
          </p:cNvPr>
          <p:cNvSpPr/>
          <p:nvPr/>
        </p:nvSpPr>
        <p:spPr>
          <a:xfrm>
            <a:off x="6456680" y="719091"/>
            <a:ext cx="1696720" cy="537690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xmlns="" id="{0B4ABC98-9ED0-45F6-87F5-A7042D1081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53965"/>
          </a:xfrm>
        </p:spPr>
        <p:txBody>
          <a:bodyPr>
            <a:noAutofit/>
          </a:bodyPr>
          <a:lstStyle/>
          <a:p>
            <a:r>
              <a:rPr lang="en-US" altLang="en-US" sz="2800" b="1" dirty="0">
                <a:solidFill>
                  <a:srgbClr val="B18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Processing Engineering Limits (1)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27723382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58DCAB88-8ED1-4E35-8D83-FD17406588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GREEN, DIEGO ECHEVERRIA and SARINI JAYASINGHE 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7BF95CE4-EBC9-4AEA-8041-2A44C7220E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9</a:t>
            </a:fld>
            <a:endParaRPr lang="en-GB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1ADAF678-DA8A-47B4-BDE0-B5522FE957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53965"/>
          </a:xfrm>
        </p:spPr>
        <p:txBody>
          <a:bodyPr>
            <a:noAutofit/>
          </a:bodyPr>
          <a:lstStyle/>
          <a:p>
            <a:r>
              <a:rPr lang="en-US" altLang="en-US" sz="2800" b="1" dirty="0">
                <a:solidFill>
                  <a:srgbClr val="B18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Processing Engineering Limits (1)</a:t>
            </a:r>
            <a:endParaRPr lang="en-GB" sz="28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6CD630D4-B4D4-4BC0-92ED-1D22A08DC0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136" y="1179303"/>
            <a:ext cx="9788236" cy="4716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068054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38100">
          <a:solidFill>
            <a:schemeClr val="tx1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8100">
          <a:solidFill>
            <a:schemeClr val="tx1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Theme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38100">
          <a:solidFill>
            <a:schemeClr val="tx1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8100">
          <a:solidFill>
            <a:srgbClr val="FF0000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754465209625D4CB369453FB2E2B467" ma:contentTypeVersion="0" ma:contentTypeDescription="Create a new document." ma:contentTypeScope="" ma:versionID="a3215f298ad1c255c63ae20c7a6b26f6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d413257cd9829394d17656a545d5fa4e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C49DF4B-3BA3-4372-804A-3BF851B9F06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41EC74E-BCA9-4ADE-8A96-153DC1193A29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6D010B93-87E6-479C-972F-A28E96F0642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262</TotalTime>
  <Words>2062</Words>
  <Application>Microsoft Office PowerPoint</Application>
  <PresentationFormat>Custom</PresentationFormat>
  <Paragraphs>469</Paragraphs>
  <Slides>50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50</vt:i4>
      </vt:variant>
    </vt:vector>
  </HeadingPairs>
  <TitlesOfParts>
    <vt:vector size="52" baseType="lpstr">
      <vt:lpstr>1_Office Theme</vt:lpstr>
      <vt:lpstr>2_Office Theme</vt:lpstr>
      <vt:lpstr>NSG Pilkington – University of Liverpool Machine Learning Project:  31/03/2021</vt:lpstr>
      <vt:lpstr>Today’s Presentation</vt:lpstr>
      <vt:lpstr>Online Processing of Furnace Faults</vt:lpstr>
      <vt:lpstr>Processing Engineering Limits (1)</vt:lpstr>
      <vt:lpstr>Processing Engineering Limits (1)</vt:lpstr>
      <vt:lpstr>Processing Engineering Limits (1)</vt:lpstr>
      <vt:lpstr>Processing Engineering Limits (1)</vt:lpstr>
      <vt:lpstr>Processing Engineering Limits (1)</vt:lpstr>
      <vt:lpstr>Processing Engineering Limits (1)</vt:lpstr>
      <vt:lpstr>Processing Engineering Limits (1)</vt:lpstr>
      <vt:lpstr>Processing Engineering Limits (2)</vt:lpstr>
      <vt:lpstr>Processing Engineering Limits (2)</vt:lpstr>
      <vt:lpstr>Important Inputs</vt:lpstr>
      <vt:lpstr>Important Inputs</vt:lpstr>
      <vt:lpstr>Important Inputs</vt:lpstr>
      <vt:lpstr>Important Inputs</vt:lpstr>
      <vt:lpstr>Important Inputs</vt:lpstr>
      <vt:lpstr>Important Inputs</vt:lpstr>
      <vt:lpstr>Model inputs - interesting regions</vt:lpstr>
      <vt:lpstr>Model inputs - interesting regions</vt:lpstr>
      <vt:lpstr>Model inputs - interesting regions</vt:lpstr>
      <vt:lpstr>Model inputs - interesting regions</vt:lpstr>
      <vt:lpstr>Model inputs - interesting regions</vt:lpstr>
      <vt:lpstr>Model inputs - interesting regions</vt:lpstr>
      <vt:lpstr>Model inputs - interesting regions</vt:lpstr>
      <vt:lpstr>Model inputs - interesting regions</vt:lpstr>
      <vt:lpstr>Model inputs - interesting regions</vt:lpstr>
      <vt:lpstr>Model inputs - interesting regions</vt:lpstr>
      <vt:lpstr>Model inputs - interesting regions</vt:lpstr>
      <vt:lpstr>Model inputs - interesting regions</vt:lpstr>
      <vt:lpstr>Mark 4 data filtering</vt:lpstr>
      <vt:lpstr>Mark 4 data filtering</vt:lpstr>
      <vt:lpstr>Mark 4 data filtering</vt:lpstr>
      <vt:lpstr>Mark 4 data filtering</vt:lpstr>
      <vt:lpstr>Mark 4 data filtering</vt:lpstr>
      <vt:lpstr>Mark 4 data filtering</vt:lpstr>
      <vt:lpstr>Mark 4 data filtering</vt:lpstr>
      <vt:lpstr>Estimating time lags</vt:lpstr>
      <vt:lpstr>Estimating time lags</vt:lpstr>
      <vt:lpstr>N = 500 From a Gaussian distribution ± 1 hour</vt:lpstr>
      <vt:lpstr>N = 500 From a Gaussian distribution</vt:lpstr>
      <vt:lpstr>Estimating time lags</vt:lpstr>
      <vt:lpstr>Linear Dynamical System</vt:lpstr>
      <vt:lpstr>Linear Dynamical System</vt:lpstr>
      <vt:lpstr>Linear Dynamical System</vt:lpstr>
      <vt:lpstr>Linear Dynamical System</vt:lpstr>
      <vt:lpstr>Linear Dynamical System</vt:lpstr>
      <vt:lpstr>Linear Dynamical System</vt:lpstr>
      <vt:lpstr>Next Steps?</vt:lpstr>
      <vt:lpstr>Next Steps?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NSG Pilkington – University of Liverpool Machine Learning Project:  25/11/2020</dc:title>
  <dc:creator>Diego Echeverria</dc:creator>
  <cp:lastModifiedBy>HP</cp:lastModifiedBy>
  <cp:revision>772</cp:revision>
  <dcterms:created xsi:type="dcterms:W3CDTF">2020-12-01T17:36:12Z</dcterms:created>
  <dcterms:modified xsi:type="dcterms:W3CDTF">2021-03-31T17:04:39Z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0x0101005754465209625D4CB369453FB2E2B467</vt:lpwstr>
  </property>
</Properties>
</file>